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21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34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2527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922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0825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50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899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04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69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10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31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5DAF5-A478-2642-9470-DFA89C62D3FF}" type="datetimeFigureOut">
              <a:rPr lang="ru-RU" smtClean="0"/>
              <a:t>16.10.16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C930-ECA0-BC4B-8B1F-3FC2815506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9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Вербальные тексты и работа с ними в современных учебниках истории</a:t>
            </a:r>
            <a:endParaRPr lang="ru-RU" sz="4400" b="1" i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 algn="r"/>
            <a:r>
              <a:rPr lang="ru-RU" sz="7200" b="1" i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Данилов Александр Анатольевич</a:t>
            </a:r>
          </a:p>
          <a:p>
            <a:pPr algn="r"/>
            <a:r>
              <a:rPr lang="ru-RU" sz="5600" b="1" i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Руководитель Центра гуманитарного образования</a:t>
            </a:r>
          </a:p>
          <a:p>
            <a:pPr algn="r"/>
            <a:r>
              <a:rPr lang="ru-RU" sz="5600" b="1" i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Издательства «Просвещение»,</a:t>
            </a:r>
          </a:p>
          <a:p>
            <a:pPr algn="r"/>
            <a:r>
              <a:rPr lang="ru-RU" sz="5600" b="1" i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Доктор исторических наук, профессор,</a:t>
            </a:r>
          </a:p>
          <a:p>
            <a:pPr algn="r"/>
            <a:r>
              <a:rPr lang="ru-RU" sz="5600" b="1" i="1" dirty="0" smtClean="0">
                <a:solidFill>
                  <a:srgbClr val="0070C0"/>
                </a:solidFill>
                <a:latin typeface="Times New Roman" charset="0"/>
                <a:ea typeface="Times New Roman" charset="0"/>
                <a:cs typeface="Times New Roman" charset="0"/>
              </a:rPr>
              <a:t>Заслуженный деятель науки Российской Федерации</a:t>
            </a:r>
          </a:p>
          <a:p>
            <a:pPr algn="r"/>
            <a:endParaRPr lang="ru-RU" sz="7200" b="1" i="1" dirty="0">
              <a:solidFill>
                <a:srgbClr val="0070C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sz="5600" b="1" i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Санкт-Петербург </a:t>
            </a:r>
          </a:p>
          <a:p>
            <a:r>
              <a:rPr lang="ru-RU" sz="5600" b="1" i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21 октября 2016 г.</a:t>
            </a:r>
          </a:p>
          <a:p>
            <a:pPr algn="r"/>
            <a:endParaRPr lang="ru-RU" sz="1800" b="1" i="1" dirty="0">
              <a:solidFill>
                <a:srgbClr val="0070C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sz="1800" b="1" i="1" dirty="0">
              <a:solidFill>
                <a:srgbClr val="0070C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14744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Проблема интерпретации текста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8618" y="1690688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определение </a:t>
            </a:r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авторства текста </a:t>
            </a:r>
            <a:endParaRPr lang="ru-RU" dirty="0" smtClean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понимание </a:t>
            </a:r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цели его 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написания</a:t>
            </a:r>
          </a:p>
          <a:p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ому адресован текст</a:t>
            </a:r>
          </a:p>
          <a:p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акие события, явления, процессы описаны в тексте</a:t>
            </a:r>
          </a:p>
          <a:p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аково современное восприятие контекста исторической эпохи создания документа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пределение значения и смысла исторических событий и явлений</a:t>
            </a:r>
          </a:p>
          <a:p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в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ыявление причинно-следственных связей, закономерностей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20209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Работа на третьем уровне</a:t>
            </a:r>
            <a:b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(умение оценивать и объяснять)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Выявление общего и частного, а также различий в процессах и 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явлениях</a:t>
            </a:r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Реконструкция содержания исторических явлений событий с использованием дополнительной 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информации;</a:t>
            </a:r>
            <a:endParaRPr lang="ru-RU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Решение проблемных заданий при введении (поиске) дополнительной 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информации;</a:t>
            </a:r>
            <a:endParaRPr lang="ru-RU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Формулирование собственной позиции (утверждения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);</a:t>
            </a:r>
            <a:endParaRPr lang="ru-RU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Умение обосновывать собственную позицию с помощью 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фактов;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Выстраивать </a:t>
            </a:r>
            <a:r>
              <a:rPr lang="ru-RU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собственную систему </a:t>
            </a:r>
            <a:r>
              <a:rPr lang="ru-RU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аргументации и умение ее доказывать.</a:t>
            </a:r>
            <a:endParaRPr lang="ru-RU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245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30165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Основная форма урока с текстовым заданием </a:t>
            </a:r>
            <a:r>
              <a:rPr lang="mr-IN" sz="40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–</a:t>
            </a:r>
            <a:r>
              <a:rPr lang="ru-RU" sz="40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урок-практикум</a:t>
            </a:r>
            <a:endParaRPr lang="ru-RU" sz="40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916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Times New Roman" charset="0"/>
                <a:ea typeface="Times New Roman" charset="0"/>
                <a:cs typeface="Times New Roman" charset="0"/>
              </a:rPr>
              <a:t>Вопрос: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Утрачивает ли свое былое значение учебный текст?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latin typeface="Times New Roman" charset="0"/>
                <a:ea typeface="Times New Roman" charset="0"/>
                <a:cs typeface="Times New Roman" charset="0"/>
              </a:rPr>
              <a:t>Ответ:</a:t>
            </a:r>
          </a:p>
          <a:p>
            <a:pPr marL="0" indent="0" algn="ctr">
              <a:buNone/>
            </a:pPr>
            <a:r>
              <a:rPr lang="ru-RU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Его роль лишь возрастает. Так как только текст может дать ответ на любой изобразительный и аудио- видеоряд</a:t>
            </a:r>
          </a:p>
          <a:p>
            <a:pPr marL="0" indent="0" algn="ctr">
              <a:buNone/>
            </a:pPr>
            <a:endParaRPr lang="ru-RU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b="1" i="1" dirty="0" smtClean="0">
                <a:solidFill>
                  <a:schemeClr val="accent1"/>
                </a:solidFill>
                <a:latin typeface="Times New Roman" charset="0"/>
                <a:ea typeface="Times New Roman" charset="0"/>
                <a:cs typeface="Times New Roman" charset="0"/>
              </a:rPr>
              <a:t>Именно текстовые задания занимают основное место как в учебном процессе, так и в итоговой аттестации </a:t>
            </a:r>
          </a:p>
          <a:p>
            <a:pPr marL="0" indent="0" algn="ctr">
              <a:buNone/>
            </a:pPr>
            <a:endParaRPr lang="ru-RU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endParaRPr lang="ru-RU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373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Современные учебники характеризуются </a:t>
            </a:r>
            <a:endParaRPr lang="ru-RU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не только обилием новых и традиционных рубрик, форм, заданий и иллюстраций, но и расширением формата и роли вербальных текстов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60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Вербальные источники в современных учебниках истории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Текст параграфа</a:t>
            </a:r>
          </a:p>
          <a:p>
            <a:r>
              <a:rPr lang="ru-RU" sz="2600" dirty="0" smtClean="0"/>
              <a:t>Биографии исторических деятелей или их автобиографии</a:t>
            </a:r>
          </a:p>
          <a:p>
            <a:r>
              <a:rPr lang="ru-RU" sz="2600" dirty="0" smtClean="0"/>
              <a:t>Понятийный ряд</a:t>
            </a:r>
          </a:p>
          <a:p>
            <a:r>
              <a:rPr lang="ru-RU" sz="2600" dirty="0" smtClean="0"/>
              <a:t>Документы к параграфу:</a:t>
            </a:r>
          </a:p>
          <a:p>
            <a:pPr marL="0" indent="0">
              <a:buNone/>
            </a:pPr>
            <a:r>
              <a:rPr lang="ru-RU" sz="1900" dirty="0" smtClean="0"/>
              <a:t>Мемуары</a:t>
            </a:r>
          </a:p>
          <a:p>
            <a:pPr marL="0" indent="0">
              <a:buNone/>
            </a:pPr>
            <a:r>
              <a:rPr lang="ru-RU" sz="1900" dirty="0" smtClean="0"/>
              <a:t>Летописи</a:t>
            </a:r>
          </a:p>
          <a:p>
            <a:pPr marL="0" indent="0">
              <a:buNone/>
            </a:pPr>
            <a:r>
              <a:rPr lang="ru-RU" sz="1900" dirty="0" smtClean="0"/>
              <a:t>Жития святых</a:t>
            </a:r>
          </a:p>
          <a:p>
            <a:pPr marL="0" indent="0">
              <a:buNone/>
            </a:pPr>
            <a:r>
              <a:rPr lang="ru-RU" sz="1900" dirty="0" smtClean="0"/>
              <a:t>Юридические документы</a:t>
            </a:r>
          </a:p>
          <a:p>
            <a:pPr marL="0" indent="0">
              <a:buNone/>
            </a:pPr>
            <a:r>
              <a:rPr lang="ru-RU" sz="1900" dirty="0" smtClean="0"/>
              <a:t>Военные заметки</a:t>
            </a:r>
          </a:p>
          <a:p>
            <a:pPr marL="0" indent="0">
              <a:buNone/>
            </a:pPr>
            <a:r>
              <a:rPr lang="ru-RU" sz="1900" dirty="0" smtClean="0"/>
              <a:t>Дневники</a:t>
            </a:r>
          </a:p>
          <a:p>
            <a:pPr marL="0" indent="0">
              <a:buNone/>
            </a:pPr>
            <a:r>
              <a:rPr lang="ru-RU" sz="1900" dirty="0" smtClean="0"/>
              <a:t>Официальные документы</a:t>
            </a:r>
          </a:p>
          <a:p>
            <a:pPr marL="0" indent="0">
              <a:buNone/>
            </a:pPr>
            <a:r>
              <a:rPr lang="ru-RU" sz="1900" dirty="0" smtClean="0"/>
              <a:t>Зарубежные источники</a:t>
            </a:r>
          </a:p>
          <a:p>
            <a:pPr marL="0" indent="0">
              <a:buNone/>
            </a:pPr>
            <a:r>
              <a:rPr lang="ru-RU" sz="1900" dirty="0" smtClean="0"/>
              <a:t>Фрагменты художественных произведений</a:t>
            </a:r>
          </a:p>
          <a:p>
            <a:r>
              <a:rPr lang="ru-RU" sz="2400" dirty="0" smtClean="0"/>
              <a:t>Вопросы и задания</a:t>
            </a:r>
          </a:p>
          <a:p>
            <a:r>
              <a:rPr lang="ru-RU" sz="2400" dirty="0" smtClean="0"/>
              <a:t>Материалы для самостоятельной работы и проектной деятельности</a:t>
            </a:r>
            <a:endParaRPr lang="ru-RU" sz="2600" dirty="0" smtClean="0"/>
          </a:p>
          <a:p>
            <a:endParaRPr lang="ru-RU" sz="26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109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err="1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Метапредметные</a:t>
            </a:r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 результаты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b="1" i="1" dirty="0">
                <a:solidFill>
                  <a:schemeClr val="accent2"/>
                </a:solidFill>
              </a:rPr>
              <a:t>Работа над текстовой задачей направлена на развитие  стратегий смыслового чтения и работе с </a:t>
            </a:r>
            <a:r>
              <a:rPr lang="ru-RU" sz="1400" b="1" i="1" dirty="0" smtClean="0">
                <a:solidFill>
                  <a:schemeClr val="accent2"/>
                </a:solidFill>
              </a:rPr>
              <a:t>информацией</a:t>
            </a:r>
            <a:endParaRPr lang="ru-RU" sz="1400" dirty="0"/>
          </a:p>
          <a:p>
            <a:pPr marL="0" indent="0">
              <a:buNone/>
            </a:pPr>
            <a:r>
              <a:rPr lang="ru-RU" sz="1400" dirty="0"/>
              <a:t>В ходе работы над текстовой задачей учащиеся научатся:</a:t>
            </a:r>
          </a:p>
          <a:p>
            <a:pPr lvl="0"/>
            <a:r>
              <a:rPr lang="ru-RU" sz="1400" dirty="0"/>
              <a:t>Анализировать сопоставлять и оценивать содержащуюся в текстовом источнике информацию о событиях и явлениях прошлого и </a:t>
            </a:r>
            <a:r>
              <a:rPr lang="ru-RU" sz="1400" dirty="0" smtClean="0"/>
              <a:t>настоящего;</a:t>
            </a:r>
            <a:endParaRPr lang="ru-RU" sz="1400" dirty="0"/>
          </a:p>
          <a:p>
            <a:pPr lvl="0"/>
            <a:r>
              <a:rPr lang="ru-RU" sz="1400" dirty="0"/>
              <a:t>Выделять </a:t>
            </a:r>
            <a:r>
              <a:rPr lang="ru-RU" sz="1400" dirty="0" smtClean="0"/>
              <a:t>различные виды информации;</a:t>
            </a:r>
            <a:endParaRPr lang="ru-RU" sz="1400" dirty="0"/>
          </a:p>
          <a:p>
            <a:pPr lvl="0"/>
            <a:r>
              <a:rPr lang="ru-RU" sz="1400" dirty="0"/>
              <a:t>Предъявлять информацию в сжатой словесной форме;</a:t>
            </a:r>
          </a:p>
          <a:p>
            <a:pPr lvl="0"/>
            <a:r>
              <a:rPr lang="ru-RU" sz="1400" dirty="0"/>
              <a:t>Использовать </a:t>
            </a:r>
            <a:r>
              <a:rPr lang="ru-RU" sz="1400" dirty="0" smtClean="0"/>
              <a:t>информацию </a:t>
            </a:r>
            <a:r>
              <a:rPr lang="ru-RU" sz="1400" dirty="0"/>
              <a:t>для установления причинно-следственных связей и зависимостей, объяснений и доказательств </a:t>
            </a:r>
            <a:r>
              <a:rPr lang="ru-RU" sz="1400" dirty="0" smtClean="0"/>
              <a:t>фактов;</a:t>
            </a:r>
            <a:endParaRPr lang="ru-RU" sz="1400" dirty="0"/>
          </a:p>
          <a:p>
            <a:r>
              <a:rPr lang="ru-RU" sz="1400" dirty="0" smtClean="0"/>
              <a:t>Находить дополнительную информацию </a:t>
            </a:r>
            <a:r>
              <a:rPr lang="ru-RU" sz="1400" dirty="0"/>
              <a:t>для решения учебных задач и самостоятельной познавательной </a:t>
            </a:r>
            <a:r>
              <a:rPr lang="ru-RU" sz="1400" dirty="0" smtClean="0"/>
              <a:t>деятельности;</a:t>
            </a:r>
          </a:p>
          <a:p>
            <a:r>
              <a:rPr lang="ru-RU" sz="1400" dirty="0" smtClean="0"/>
              <a:t> получат </a:t>
            </a:r>
            <a:r>
              <a:rPr lang="ru-RU" sz="1400" dirty="0"/>
              <a:t>возможность научиться строить </a:t>
            </a:r>
            <a:r>
              <a:rPr lang="ru-RU" sz="1400" dirty="0" smtClean="0"/>
              <a:t>собственные умозаключения; 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принимать решения на основе самостоятельно полученной </a:t>
            </a:r>
            <a:r>
              <a:rPr lang="ru-RU" sz="1400" dirty="0" smtClean="0"/>
              <a:t>информации; </a:t>
            </a:r>
          </a:p>
          <a:p>
            <a:r>
              <a:rPr lang="ru-RU" sz="1400" dirty="0" smtClean="0"/>
              <a:t>  </a:t>
            </a:r>
            <a:r>
              <a:rPr lang="ru-RU" sz="1400" dirty="0"/>
              <a:t>освоить опыт критического отношения к получаемой информации на основе её сопоставления с информацией из других источников. 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02246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Личностные результаты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Учащиеся приобретут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учебно-познавательную мотивацию и интерес к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учению;</a:t>
            </a:r>
            <a:endParaRPr lang="ru-RU" dirty="0">
              <a:latin typeface="Times New Roman" charset="0"/>
              <a:ea typeface="Times New Roman" charset="0"/>
              <a:cs typeface="Times New Roman" charset="0"/>
            </a:endParaRPr>
          </a:p>
          <a:p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Освоят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опыт восприятия информационных объектов для обогащения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собственного чувственного опыта;</a:t>
            </a:r>
          </a:p>
          <a:p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Научатся высказывать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оценочные суждения и </a:t>
            </a:r>
            <a:r>
              <a:rPr lang="ru-RU" dirty="0" smtClean="0">
                <a:latin typeface="Times New Roman" charset="0"/>
                <a:ea typeface="Times New Roman" charset="0"/>
                <a:cs typeface="Times New Roman" charset="0"/>
              </a:rPr>
              <a:t>свою точку зрения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о прочитанном тексте</a:t>
            </a:r>
          </a:p>
        </p:txBody>
      </p:sp>
    </p:spTree>
    <p:extLst>
      <p:ext uri="{BB962C8B-B14F-4D97-AF65-F5344CB8AC3E}">
        <p14:creationId xmlns:p14="http://schemas.microsoft.com/office/powerpoint/2010/main" val="108031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Уровни чтения и понимания учебного текста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воспроизведение информации</a:t>
            </a:r>
          </a:p>
          <a:p>
            <a:r>
              <a:rPr lang="ru-RU" dirty="0" smtClean="0"/>
              <a:t>интерпретация </a:t>
            </a:r>
            <a:r>
              <a:rPr lang="ru-RU" dirty="0"/>
              <a:t>информации </a:t>
            </a:r>
            <a:endParaRPr lang="ru-RU" dirty="0" smtClean="0"/>
          </a:p>
          <a:p>
            <a:r>
              <a:rPr lang="ru-RU" dirty="0" smtClean="0"/>
              <a:t>использование </a:t>
            </a:r>
            <a:r>
              <a:rPr lang="ru-RU" dirty="0"/>
              <a:t>информации для различных </a:t>
            </a:r>
            <a:r>
              <a:rPr lang="ru-RU" dirty="0" smtClean="0"/>
              <a:t>целей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Эти умения являются </a:t>
            </a:r>
            <a:r>
              <a:rPr lang="ru-RU" dirty="0" err="1">
                <a:latin typeface="Times New Roman" charset="0"/>
                <a:ea typeface="Times New Roman" charset="0"/>
                <a:cs typeface="Times New Roman" charset="0"/>
              </a:rPr>
              <a:t>метапредметными</a:t>
            </a:r>
            <a:r>
              <a:rPr lang="ru-RU" dirty="0">
                <a:latin typeface="Times New Roman" charset="0"/>
                <a:ea typeface="Times New Roman" charset="0"/>
                <a:cs typeface="Times New Roman" charset="0"/>
              </a:rPr>
              <a:t> и могут проверяться на разных предметных текстах. Работа с текстом (текстами в разных знаковых системах) проходит на всех предметных учебных занятиях, но на истории работа, связанная с чтением и пониманием текста является наиболее актуальной.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1623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Работа на первом уровне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Этот уровень </a:t>
            </a:r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заданий и вопросов подразумевает общее понимание текста и ориентацию в </a:t>
            </a:r>
            <a:r>
              <a:rPr lang="ru-RU" sz="26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тексте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Среди </a:t>
            </a:r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основных умений, которые необходимо продемонстрировать на этом уровне являются:</a:t>
            </a: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Определение основной идеи текста.</a:t>
            </a: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Поиск и выявление в тексте информации.</a:t>
            </a: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Формулирование прямых выводов и заключений на основе фактов, имеющихся в тексте.</a:t>
            </a:r>
          </a:p>
          <a:p>
            <a:pPr marL="0" indent="0">
              <a:buNone/>
            </a:pPr>
            <a:endParaRPr lang="ru-RU" sz="2600" i="1" dirty="0" smtClean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2600" i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Таким </a:t>
            </a:r>
            <a:r>
              <a:rPr lang="ru-RU" sz="2600" i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общим умениям грамотности чтения соответствуют такие виды деятельности учащихся</a:t>
            </a:r>
            <a:endParaRPr lang="ru-RU" sz="26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Извлечение конкретной (явной) информации из текстов.</a:t>
            </a:r>
            <a:endParaRPr lang="ru-RU" sz="2600" dirty="0" smtClean="0">
              <a:solidFill>
                <a:srgbClr val="00206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Выявление явной, но разрозненной информации.</a:t>
            </a:r>
            <a:endParaRPr lang="ru-RU" sz="2600" dirty="0" smtClean="0">
              <a:solidFill>
                <a:srgbClr val="00206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Соотнесение информации из текстов в разных знаковых системах (например, соотнести информацию карты и текста и т.п.)</a:t>
            </a:r>
            <a:endParaRPr lang="ru-RU" sz="2600" dirty="0" smtClean="0">
              <a:solidFill>
                <a:srgbClr val="00206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sz="26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Выявление и формулирование главной мысли текста, основной идеи.</a:t>
            </a:r>
            <a:endParaRPr lang="ru-RU" sz="2600" dirty="0" smtClean="0">
              <a:solidFill>
                <a:srgbClr val="00206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66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Работа на втором уровне</a:t>
            </a:r>
            <a:endParaRPr lang="ru-RU" sz="2800" b="1" i="1" dirty="0">
              <a:solidFill>
                <a:srgbClr val="C0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Этот уровень </a:t>
            </a:r>
            <a:r>
              <a:rPr lang="ru-RU" sz="14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работы с текстами предполагает глубокое и детальное понимание содержания и формы текста. Среди основных умений, которые необходимо продемонстрировать на этом уровне являются:</a:t>
            </a:r>
            <a:endParaRPr lang="ru-RU" sz="14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Анализ и интерпретация информации, представленной в тексте, формулировка оценочных суждений.</a:t>
            </a:r>
            <a:endParaRPr lang="ru-RU" sz="1400" dirty="0" smtClean="0">
              <a:solidFill>
                <a:srgbClr val="00206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Формулирование выводов на основе сравнительного анализа и обобщения информации, представленной в тексте.</a:t>
            </a:r>
            <a:endParaRPr lang="ru-RU" sz="1400" dirty="0" smtClean="0">
              <a:solidFill>
                <a:srgbClr val="002060"/>
              </a:solidFill>
              <a:effectLst/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 algn="ctr">
              <a:buNone/>
            </a:pPr>
            <a:r>
              <a:rPr lang="ru-RU" sz="14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Выполняя задания </a:t>
            </a:r>
            <a:r>
              <a:rPr lang="ru-RU" sz="14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этого </a:t>
            </a:r>
            <a:r>
              <a:rPr lang="ru-RU" sz="14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уровня в текстовых задачах, учащиеся </a:t>
            </a:r>
            <a:r>
              <a:rPr lang="ru-RU" sz="1400" b="1" dirty="0" smtClean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научатся</a:t>
            </a:r>
            <a:r>
              <a:rPr lang="ru-RU" sz="1400" b="1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:</a:t>
            </a:r>
            <a:endParaRPr lang="ru-RU" sz="14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•	сравнивать и противопоставлять заключенную в тексте информацию разного характера;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•	обнаруживать в тексте доводы в подтверждение выдвинутых тезисов;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•	делать выводы из сформулированных посылок;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•	выводить заключение о намерении автора или главной мысли текста;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•	выявлять имплицитную (скрытую, присутствующую неявно) информацию текста на основе сопоставления иллюстрированного материала с информацией текста, анализа подтекста (использованных языковых средств и структуры текста);</a:t>
            </a:r>
          </a:p>
          <a:p>
            <a:pPr marL="0" indent="0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charset="0"/>
                <a:ea typeface="Times New Roman" charset="0"/>
                <a:cs typeface="Times New Roman" charset="0"/>
              </a:rPr>
              <a:t>•	сопоставлять разные точки зрения и разные источники информации по заданной теме.</a:t>
            </a:r>
          </a:p>
          <a:p>
            <a:pPr marL="0" indent="0">
              <a:buNone/>
            </a:pPr>
            <a:endParaRPr lang="ru-RU" sz="1400" dirty="0">
              <a:solidFill>
                <a:srgbClr val="00206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112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646</Words>
  <Application>Microsoft Macintosh PowerPoint</Application>
  <PresentationFormat>Широкоэкранный</PresentationFormat>
  <Paragraphs>96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Calibri Light</vt:lpstr>
      <vt:lpstr>Times New Roman</vt:lpstr>
      <vt:lpstr>Arial</vt:lpstr>
      <vt:lpstr>Тема Office</vt:lpstr>
      <vt:lpstr>Вербальные тексты и работа с ними в современных учебниках истории</vt:lpstr>
      <vt:lpstr>Вопрос: Утрачивает ли свое былое значение учебный текст?</vt:lpstr>
      <vt:lpstr>Современные учебники характеризуются </vt:lpstr>
      <vt:lpstr>Вербальные источники в современных учебниках истории</vt:lpstr>
      <vt:lpstr>Метапредметные результаты</vt:lpstr>
      <vt:lpstr>Личностные результаты</vt:lpstr>
      <vt:lpstr>Уровни чтения и понимания учебного текста</vt:lpstr>
      <vt:lpstr>Работа на первом уровне</vt:lpstr>
      <vt:lpstr>Работа на втором уровне</vt:lpstr>
      <vt:lpstr>Проблема интерпретации текста</vt:lpstr>
      <vt:lpstr>Работа на третьем уровне (умение оценивать и объяснять)</vt:lpstr>
      <vt:lpstr>Основная форма урока с текстовым заданием – урок-практикум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Вербальные тексты и работа с ними в современных учебниках истории</dc:title>
  <dc:creator>пользователь Microsoft Office</dc:creator>
  <cp:lastModifiedBy>пользователь Microsoft Office</cp:lastModifiedBy>
  <cp:revision>8</cp:revision>
  <dcterms:created xsi:type="dcterms:W3CDTF">2016-10-16T09:14:04Z</dcterms:created>
  <dcterms:modified xsi:type="dcterms:W3CDTF">2016-10-16T10:26:57Z</dcterms:modified>
</cp:coreProperties>
</file>