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12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136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+mn-lt"/>
                <a:ea typeface="+mn-ea"/>
                <a:cs typeface="+mn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image2.jpeg"/>
          <p:cNvPicPr>
            <a:picLocks noChangeAspect="1"/>
          </p:cNvPicPr>
          <p:nvPr/>
        </p:nvPicPr>
        <p:blipFill>
          <a:blip r:embed="rId2">
            <a:extLst/>
          </a:blip>
          <a:srcRect l="18555" r="11928"/>
          <a:stretch>
            <a:fillRect/>
          </a:stretch>
        </p:blipFill>
        <p:spPr>
          <a:xfrm>
            <a:off x="-44144" y="-2"/>
            <a:ext cx="13093088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4720935" y="885882"/>
            <a:ext cx="8706241" cy="3759201"/>
          </a:xfrm>
          <a:prstGeom prst="rect">
            <a:avLst/>
          </a:prstGeom>
          <a:ln w="12700">
            <a:miter lim="400000"/>
          </a:ln>
          <a:effectLst>
            <a:outerShdw blurRad="685800" dist="305774" dir="5400000" rotWithShape="0">
              <a:srgbClr val="FFFFFF">
                <a:alpha val="679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НОМИНАНТЫ</a:t>
            </a:r>
          </a:p>
          <a:p>
            <a:pPr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  <a:p>
            <a:pPr lvl="8" indent="1828800"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2016 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132" y="0"/>
            <a:ext cx="740311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4160281" y="2564129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sz="5800" b="1">
                <a:latin typeface="+mn-lt"/>
                <a:ea typeface="+mn-ea"/>
                <a:cs typeface="+mn-cs"/>
                <a:sym typeface="Helvetica"/>
              </a:defRPr>
            </a:pPr>
            <a:r>
              <a:t>СМЕТАННИКОВА </a:t>
            </a:r>
          </a:p>
          <a:p>
            <a:pPr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t>Наталья Николаевна</a:t>
            </a:r>
          </a:p>
        </p:txBody>
      </p:sp>
      <p:pic>
        <p:nvPicPr>
          <p:cNvPr id="160" name="WordItOut-word-cloud-19063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46" y="0"/>
            <a:ext cx="6421468" cy="10274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9216" y="-2"/>
            <a:ext cx="740311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109328" y="2604087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Тенютина</a:t>
            </a:r>
          </a:p>
          <a:p>
            <a:pPr>
              <a:defRPr sz="4300" b="1">
                <a:latin typeface="+mn-lt"/>
                <a:ea typeface="+mn-ea"/>
                <a:cs typeface="+mn-cs"/>
                <a:sym typeface="Helvetica"/>
              </a:defRPr>
            </a:pPr>
            <a:r>
              <a:t>Екатерина Дмитриевна</a:t>
            </a:r>
          </a:p>
        </p:txBody>
      </p:sp>
      <p:pic>
        <p:nvPicPr>
          <p:cNvPr id="164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8665" y="0"/>
            <a:ext cx="6496053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9216" y="-2"/>
            <a:ext cx="740311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071228" y="2604087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Тенютина</a:t>
            </a:r>
          </a:p>
          <a:p>
            <a:pPr>
              <a:defRPr sz="4300" b="1">
                <a:latin typeface="+mn-lt"/>
                <a:ea typeface="+mn-ea"/>
                <a:cs typeface="+mn-cs"/>
                <a:sym typeface="Helvetica"/>
              </a:defRPr>
            </a:pPr>
            <a:r>
              <a:t>Екатерина Дмитриевна</a:t>
            </a:r>
          </a:p>
        </p:txBody>
      </p:sp>
      <p:sp>
        <p:nvSpPr>
          <p:cNvPr id="168" name="Shape 168"/>
          <p:cNvSpPr/>
          <p:nvPr/>
        </p:nvSpPr>
        <p:spPr>
          <a:xfrm>
            <a:off x="421795" y="1149350"/>
            <a:ext cx="5656617" cy="791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Заместитель директора Гимназии №56 </a:t>
            </a:r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Руководитель службы научного сопровождения </a:t>
            </a:r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Заслуженный учитель РФ</a:t>
            </a:r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Кандидат педагогических наук</a:t>
            </a:r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Автор полипроекта “Чтение с увлечением”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9216" y="-2"/>
            <a:ext cx="740311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4071228" y="2604087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Тенютина</a:t>
            </a:r>
          </a:p>
          <a:p>
            <a:pPr>
              <a:defRPr sz="4300" b="1">
                <a:latin typeface="+mn-lt"/>
                <a:ea typeface="+mn-ea"/>
                <a:cs typeface="+mn-cs"/>
                <a:sym typeface="Helvetica"/>
              </a:defRPr>
            </a:pPr>
            <a:r>
              <a:t>Екатерина Дмитриевна</a:t>
            </a:r>
          </a:p>
        </p:txBody>
      </p:sp>
      <p:pic>
        <p:nvPicPr>
          <p:cNvPr id="172" name="WordItOut-word-cloud-19063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0251" y="-311795"/>
            <a:ext cx="6290872" cy="10065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111186" y="2531450"/>
            <a:ext cx="11099803" cy="2120902"/>
          </a:xfrm>
          <a:prstGeom prst="rect">
            <a:avLst/>
          </a:prstGeom>
        </p:spPr>
        <p:txBody>
          <a:bodyPr/>
          <a:lstStyle>
            <a:lvl1pPr>
              <a:defRPr sz="6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Фёкла Толстая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04578" y="-61254"/>
            <a:ext cx="6588774" cy="9876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111186" y="2531450"/>
            <a:ext cx="11099803" cy="2120902"/>
          </a:xfrm>
          <a:prstGeom prst="rect">
            <a:avLst/>
          </a:prstGeom>
        </p:spPr>
        <p:txBody>
          <a:bodyPr/>
          <a:lstStyle>
            <a:lvl1pPr>
              <a:defRPr sz="6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Фёкла Толстая</a:t>
            </a:r>
          </a:p>
        </p:txBody>
      </p:sp>
      <p:sp>
        <p:nvSpPr>
          <p:cNvPr id="181" name="Shape 181"/>
          <p:cNvSpPr/>
          <p:nvPr/>
        </p:nvSpPr>
        <p:spPr>
          <a:xfrm>
            <a:off x="91595" y="482601"/>
            <a:ext cx="5656617" cy="878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Журналист, радио- и телеведущая, режиссёр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Автор и ведущая телевизионного проекта “Война и мир. Читаем роман”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Инициатор и руководитель проекта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«Толстой. Живые страницы»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Куратор проекта 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“Каренина. Живое издание”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Продюсер проекта</a:t>
            </a:r>
          </a:p>
          <a:p>
            <a:pPr defTabSz="457200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“Чехов жив”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111186" y="2531450"/>
            <a:ext cx="11099803" cy="2120902"/>
          </a:xfrm>
          <a:prstGeom prst="rect">
            <a:avLst/>
          </a:prstGeom>
        </p:spPr>
        <p:txBody>
          <a:bodyPr/>
          <a:lstStyle>
            <a:lvl1pPr>
              <a:defRPr sz="6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Фёкла Толстая</a:t>
            </a:r>
          </a:p>
        </p:txBody>
      </p:sp>
      <p:pic>
        <p:nvPicPr>
          <p:cNvPr id="185" name="WordItOut-word-cloud-19063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92" y="-1"/>
            <a:ext cx="60960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8558" y="0"/>
            <a:ext cx="6898632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46233" y="5241328"/>
            <a:ext cx="6350003" cy="422910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6289380" y="1642450"/>
            <a:ext cx="6463707" cy="2120902"/>
          </a:xfrm>
          <a:prstGeom prst="rect">
            <a:avLst/>
          </a:prstGeom>
        </p:spPr>
        <p:txBody>
          <a:bodyPr/>
          <a:lstStyle>
            <a:lvl1pPr defTabSz="519937">
              <a:defRPr sz="6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“Каренина. Живое издание”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image2.jpeg"/>
          <p:cNvPicPr>
            <a:picLocks noChangeAspect="1"/>
          </p:cNvPicPr>
          <p:nvPr/>
        </p:nvPicPr>
        <p:blipFill>
          <a:blip r:embed="rId2">
            <a:extLst/>
          </a:blip>
          <a:srcRect l="18555" r="11928"/>
          <a:stretch>
            <a:fillRect/>
          </a:stretch>
        </p:blipFill>
        <p:spPr>
          <a:xfrm>
            <a:off x="-44144" y="-2"/>
            <a:ext cx="13093089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4720935" y="1804644"/>
            <a:ext cx="8706240" cy="3378201"/>
          </a:xfrm>
          <a:prstGeom prst="rect">
            <a:avLst/>
          </a:prstGeom>
          <a:ln w="12700">
            <a:miter lim="400000"/>
          </a:ln>
          <a:effectLst>
            <a:outerShdw blurRad="685800" dist="305774" dir="5400000" rotWithShape="0">
              <a:srgbClr val="FFFFFF">
                <a:alpha val="679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Приз за открытие и приобщение </a:t>
            </a:r>
            <a:endParaRPr sz="8000"/>
          </a:p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 миру чтения </a:t>
            </a:r>
            <a:endParaRPr sz="8000"/>
          </a:p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8000"/>
          </a:p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«Размышления о</a:t>
            </a:r>
            <a:endParaRPr sz="8000"/>
          </a:p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Маленьком Принце» </a:t>
            </a:r>
          </a:p>
          <a:p>
            <a:pPr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2016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xfrm>
            <a:off x="4466637" y="1638300"/>
            <a:ext cx="10464801" cy="3302000"/>
          </a:xfrm>
          <a:prstGeom prst="rect">
            <a:avLst/>
          </a:prstGeom>
          <a:effectLst>
            <a:outerShdw blurRad="685800" dist="392434" dir="5400000" rotWithShape="0">
              <a:srgbClr val="FFFFFF">
                <a:alpha val="0"/>
              </a:srgbClr>
            </a:outerShdw>
          </a:effectLst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ВОЛКОВ</a:t>
            </a:r>
          </a:p>
          <a:p>
            <a:pPr>
              <a:defRPr sz="4500" b="1">
                <a:latin typeface="+mn-lt"/>
                <a:ea typeface="+mn-ea"/>
                <a:cs typeface="+mn-cs"/>
                <a:sym typeface="Helvetica"/>
              </a:defRPr>
            </a:pPr>
            <a:r>
              <a:t>Сергей Владимирович</a:t>
            </a:r>
          </a:p>
        </p:txBody>
      </p:sp>
      <p:pic>
        <p:nvPicPr>
          <p:cNvPr id="126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4721" y="-2"/>
            <a:ext cx="6502402" cy="975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91595" y="762853"/>
            <a:ext cx="5656617" cy="8227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1992-2016 - </a:t>
            </a:r>
            <a:r>
              <a:rPr dirty="0" err="1"/>
              <a:t>учитель</a:t>
            </a:r>
            <a:r>
              <a:rPr dirty="0"/>
              <a:t> </a:t>
            </a:r>
            <a:r>
              <a:rPr dirty="0" err="1"/>
              <a:t>русского</a:t>
            </a:r>
            <a:r>
              <a:rPr dirty="0"/>
              <a:t> </a:t>
            </a:r>
            <a:r>
              <a:rPr dirty="0" err="1"/>
              <a:t>языка</a:t>
            </a:r>
            <a:r>
              <a:rPr dirty="0"/>
              <a:t> и </a:t>
            </a:r>
            <a:r>
              <a:rPr dirty="0" err="1" smtClean="0"/>
              <a:t>литературы</a:t>
            </a: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Руководитель</a:t>
            </a:r>
            <a:r>
              <a:rPr dirty="0"/>
              <a:t> </a:t>
            </a:r>
            <a:r>
              <a:rPr dirty="0" err="1"/>
              <a:t>Школы</a:t>
            </a:r>
            <a:r>
              <a:rPr dirty="0"/>
              <a:t> </a:t>
            </a:r>
            <a:r>
              <a:rPr dirty="0" err="1"/>
              <a:t>юного</a:t>
            </a:r>
            <a:r>
              <a:rPr dirty="0"/>
              <a:t> </a:t>
            </a:r>
            <a:r>
              <a:rPr dirty="0" err="1"/>
              <a:t>филолога</a:t>
            </a:r>
            <a:r>
              <a:rPr dirty="0"/>
              <a:t> НИУ ВШЭ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Член</a:t>
            </a:r>
            <a:r>
              <a:rPr dirty="0"/>
              <a:t> </a:t>
            </a:r>
            <a:r>
              <a:rPr dirty="0" err="1"/>
              <a:t>Союза</a:t>
            </a:r>
            <a:r>
              <a:rPr dirty="0"/>
              <a:t> </a:t>
            </a:r>
            <a:r>
              <a:rPr dirty="0" err="1"/>
              <a:t>журналистов</a:t>
            </a:r>
            <a:r>
              <a:rPr dirty="0"/>
              <a:t> </a:t>
            </a:r>
            <a:r>
              <a:rPr dirty="0" err="1"/>
              <a:t>Москвы</a:t>
            </a:r>
            <a:r>
              <a:rPr dirty="0"/>
              <a:t>, </a:t>
            </a:r>
            <a:r>
              <a:rPr dirty="0" err="1"/>
              <a:t>главный</a:t>
            </a:r>
            <a:r>
              <a:rPr dirty="0"/>
              <a:t> </a:t>
            </a:r>
            <a:r>
              <a:rPr dirty="0" err="1"/>
              <a:t>редактор</a:t>
            </a:r>
            <a:r>
              <a:rPr dirty="0"/>
              <a:t> </a:t>
            </a:r>
            <a:r>
              <a:rPr dirty="0" err="1"/>
              <a:t>журнала</a:t>
            </a:r>
            <a:r>
              <a:rPr dirty="0"/>
              <a:t> «</a:t>
            </a:r>
            <a:r>
              <a:rPr dirty="0" err="1"/>
              <a:t>Литература</a:t>
            </a:r>
            <a:r>
              <a:rPr dirty="0"/>
              <a:t>» 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С </a:t>
            </a:r>
            <a:r>
              <a:rPr dirty="0" err="1"/>
              <a:t>августа</a:t>
            </a:r>
            <a:r>
              <a:rPr dirty="0"/>
              <a:t> 2012 – </a:t>
            </a:r>
            <a:r>
              <a:rPr dirty="0" err="1"/>
              <a:t>член</a:t>
            </a:r>
            <a:r>
              <a:rPr dirty="0"/>
              <a:t> </a:t>
            </a:r>
            <a:r>
              <a:rPr dirty="0" err="1"/>
              <a:t>Общественного</a:t>
            </a:r>
            <a:r>
              <a:rPr dirty="0"/>
              <a:t> </a:t>
            </a:r>
            <a:r>
              <a:rPr dirty="0" err="1"/>
              <a:t>совета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Минобрнауки</a:t>
            </a:r>
            <a:r>
              <a:rPr dirty="0"/>
              <a:t> </a:t>
            </a:r>
            <a:r>
              <a:rPr dirty="0" err="1"/>
              <a:t>России</a:t>
            </a: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Председатель</a:t>
            </a:r>
            <a:r>
              <a:rPr dirty="0"/>
              <a:t> </a:t>
            </a:r>
            <a:r>
              <a:rPr dirty="0" err="1"/>
              <a:t>Центральной</a:t>
            </a:r>
            <a:r>
              <a:rPr dirty="0"/>
              <a:t> </a:t>
            </a:r>
            <a:r>
              <a:rPr dirty="0" err="1"/>
              <a:t>предметно-методической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литературе</a:t>
            </a:r>
            <a:r>
              <a:rPr dirty="0"/>
              <a:t> </a:t>
            </a:r>
            <a:r>
              <a:rPr dirty="0" err="1"/>
              <a:t>Всероссийской</a:t>
            </a:r>
            <a:r>
              <a:rPr dirty="0"/>
              <a:t> </a:t>
            </a:r>
            <a:r>
              <a:rPr dirty="0" err="1"/>
              <a:t>олимпиады</a:t>
            </a:r>
            <a:r>
              <a:rPr dirty="0"/>
              <a:t> </a:t>
            </a:r>
            <a:r>
              <a:rPr dirty="0" err="1"/>
              <a:t>школьников</a:t>
            </a: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С 2013 </a:t>
            </a:r>
            <a:r>
              <a:rPr dirty="0" err="1"/>
              <a:t>преподает</a:t>
            </a:r>
            <a:r>
              <a:rPr dirty="0"/>
              <a:t> </a:t>
            </a:r>
            <a:r>
              <a:rPr dirty="0" err="1"/>
              <a:t>историю</a:t>
            </a:r>
            <a:r>
              <a:rPr dirty="0"/>
              <a:t> </a:t>
            </a:r>
            <a:r>
              <a:rPr dirty="0" err="1"/>
              <a:t>русской</a:t>
            </a:r>
            <a:r>
              <a:rPr dirty="0"/>
              <a:t> </a:t>
            </a:r>
            <a:r>
              <a:rPr dirty="0" err="1"/>
              <a:t>литературы</a:t>
            </a:r>
            <a:r>
              <a:rPr dirty="0"/>
              <a:t> в </a:t>
            </a:r>
            <a:r>
              <a:rPr dirty="0" err="1"/>
              <a:t>Школе-студии</a:t>
            </a:r>
            <a:r>
              <a:rPr dirty="0"/>
              <a:t> МХАТ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Председатель</a:t>
            </a:r>
            <a:r>
              <a:rPr dirty="0"/>
              <a:t> </a:t>
            </a:r>
            <a:r>
              <a:rPr dirty="0" err="1"/>
              <a:t>Гильдии</a:t>
            </a:r>
            <a:r>
              <a:rPr dirty="0"/>
              <a:t> </a:t>
            </a:r>
            <a:r>
              <a:rPr dirty="0" err="1"/>
              <a:t>словесников</a:t>
            </a:r>
            <a:endParaRPr dirty="0"/>
          </a:p>
        </p:txBody>
      </p:sp>
      <p:sp>
        <p:nvSpPr>
          <p:cNvPr id="130" name="Shape 130"/>
          <p:cNvSpPr>
            <a:spLocks noGrp="1"/>
          </p:cNvSpPr>
          <p:nvPr>
            <p:ph type="ctrTitle"/>
          </p:nvPr>
        </p:nvSpPr>
        <p:spPr>
          <a:xfrm>
            <a:off x="4466637" y="1638300"/>
            <a:ext cx="10464801" cy="3302000"/>
          </a:xfrm>
          <a:prstGeom prst="rect">
            <a:avLst/>
          </a:prstGeom>
          <a:effectLst>
            <a:outerShdw blurRad="685800" dist="392434" dir="5400000" rotWithShape="0">
              <a:srgbClr val="FFFFFF">
                <a:alpha val="0"/>
              </a:srgbClr>
            </a:outerShdw>
          </a:effectLst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ВОЛКОВ</a:t>
            </a:r>
          </a:p>
          <a:p>
            <a:pPr>
              <a:defRPr sz="4500" b="1">
                <a:latin typeface="+mn-lt"/>
                <a:ea typeface="+mn-ea"/>
                <a:cs typeface="+mn-cs"/>
                <a:sym typeface="Helvetica"/>
              </a:defRPr>
            </a:pPr>
            <a:r>
              <a:t>Сергей Владимирович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9678" y="0"/>
            <a:ext cx="74031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4466637" y="2933700"/>
            <a:ext cx="10464801" cy="2006601"/>
          </a:xfrm>
          <a:prstGeom prst="rect">
            <a:avLst/>
          </a:prstGeom>
          <a:ln w="12700">
            <a:miter lim="400000"/>
          </a:ln>
          <a:effectLst>
            <a:outerShdw blurRad="685800" dist="392434" dir="5400000" rotWithShape="0">
              <a:srgbClr val="FFFFFF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defRPr sz="8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ВОЛКОВ</a:t>
            </a:r>
          </a:p>
          <a:p>
            <a:pPr>
              <a:defRPr sz="45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Сергей Владимирович</a:t>
            </a:r>
          </a:p>
        </p:txBody>
      </p:sp>
      <p:pic>
        <p:nvPicPr>
          <p:cNvPr id="135" name="WordItOut-word-cloud-190628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41" y="-31259"/>
            <a:ext cx="6135075" cy="9816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9341" y="-2"/>
            <a:ext cx="7403115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4176697" y="2624066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Кронгауз </a:t>
            </a:r>
          </a:p>
          <a:p>
            <a:pPr>
              <a:defRPr sz="4900" b="1">
                <a:latin typeface="+mn-lt"/>
                <a:ea typeface="+mn-ea"/>
                <a:cs typeface="+mn-cs"/>
                <a:sym typeface="Helvetica"/>
              </a:defRPr>
            </a:pPr>
            <a:r>
              <a:t>Максим Анисимович</a:t>
            </a:r>
          </a:p>
        </p:txBody>
      </p:sp>
      <p:pic>
        <p:nvPicPr>
          <p:cNvPr id="140" name="image5.jpeg"/>
          <p:cNvPicPr>
            <a:picLocks noChangeAspect="1"/>
          </p:cNvPicPr>
          <p:nvPr/>
        </p:nvPicPr>
        <p:blipFill>
          <a:blip r:embed="rId3">
            <a:extLst/>
          </a:blip>
          <a:srcRect l="3595" r="6302"/>
          <a:stretch>
            <a:fillRect/>
          </a:stretch>
        </p:blipFill>
        <p:spPr>
          <a:xfrm>
            <a:off x="11756" y="-2"/>
            <a:ext cx="6433135" cy="975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9341" y="-2"/>
            <a:ext cx="7403115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100497" y="2624066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Кронгауз </a:t>
            </a:r>
          </a:p>
          <a:p>
            <a:pPr>
              <a:defRPr sz="4900" b="1">
                <a:latin typeface="+mn-lt"/>
                <a:ea typeface="+mn-ea"/>
                <a:cs typeface="+mn-cs"/>
                <a:sym typeface="Helvetica"/>
              </a:defRPr>
            </a:pPr>
            <a:r>
              <a:t>Максим Анисимович</a:t>
            </a:r>
          </a:p>
        </p:txBody>
      </p:sp>
      <p:sp>
        <p:nvSpPr>
          <p:cNvPr id="144" name="Shape 144"/>
          <p:cNvSpPr/>
          <p:nvPr/>
        </p:nvSpPr>
        <p:spPr>
          <a:xfrm>
            <a:off x="294795" y="222250"/>
            <a:ext cx="5656617" cy="930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Доктор филологических наук, профессор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Опубликовал около 200 научных работ (монографии, учебные пособия, учебники)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В 2008 году издал книгу «Русский язык на грани нервного срыва» в издательстве «Языки славянских культур. Знак»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Координатор международной научной сети университетов России, Франции и Италии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Член Международной ассоциации прагматики и Славистической ассоциации когнитивной лингвистики 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Входит в редколлегии «Московского лингвистического журнала», международного журнала Russian Linguistics, французского журнала Chroniques slaves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9341" y="-2"/>
            <a:ext cx="7403115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4100497" y="2624066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Кронгауз </a:t>
            </a:r>
          </a:p>
          <a:p>
            <a:pPr>
              <a:defRPr sz="4900" b="1">
                <a:latin typeface="+mn-lt"/>
                <a:ea typeface="+mn-ea"/>
                <a:cs typeface="+mn-cs"/>
                <a:sym typeface="Helvetica"/>
              </a:defRPr>
            </a:pPr>
            <a:r>
              <a:t>Максим Анисимович</a:t>
            </a:r>
          </a:p>
        </p:txBody>
      </p:sp>
      <p:pic>
        <p:nvPicPr>
          <p:cNvPr id="148" name="WordItOut-word-cloud-19063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10" y="-1"/>
            <a:ext cx="60960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5210" y="2259957"/>
            <a:ext cx="7834857" cy="5233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9132" y="0"/>
            <a:ext cx="740311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160281" y="2564129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sz="5800" b="1">
                <a:latin typeface="+mn-lt"/>
                <a:ea typeface="+mn-ea"/>
                <a:cs typeface="+mn-cs"/>
                <a:sym typeface="Helvetica"/>
              </a:defRPr>
            </a:pPr>
            <a:r>
              <a:t>СМЕТАННИКОВА </a:t>
            </a:r>
          </a:p>
          <a:p>
            <a:pPr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t>Наталья Николаевна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9132" y="0"/>
            <a:ext cx="7403112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4160281" y="2564129"/>
            <a:ext cx="11099803" cy="2120902"/>
          </a:xfrm>
          <a:prstGeom prst="rect">
            <a:avLst/>
          </a:prstGeom>
        </p:spPr>
        <p:txBody>
          <a:bodyPr/>
          <a:lstStyle/>
          <a:p>
            <a:pPr>
              <a:defRPr sz="5800" b="1">
                <a:latin typeface="+mn-lt"/>
                <a:ea typeface="+mn-ea"/>
                <a:cs typeface="+mn-cs"/>
                <a:sym typeface="Helvetica"/>
              </a:defRPr>
            </a:pPr>
            <a:r>
              <a:t>СМЕТАННИКОВА </a:t>
            </a:r>
          </a:p>
          <a:p>
            <a:pPr>
              <a:defRPr sz="4800" b="1">
                <a:latin typeface="+mn-lt"/>
                <a:ea typeface="+mn-ea"/>
                <a:cs typeface="+mn-cs"/>
                <a:sym typeface="Helvetica"/>
              </a:defRPr>
            </a:pPr>
            <a:r>
              <a:t>Наталья Николаевна</a:t>
            </a:r>
          </a:p>
        </p:txBody>
      </p:sp>
      <p:sp>
        <p:nvSpPr>
          <p:cNvPr id="156" name="Shape 156"/>
          <p:cNvSpPr/>
          <p:nvPr/>
        </p:nvSpPr>
        <p:spPr>
          <a:xfrm>
            <a:off x="320195" y="958850"/>
            <a:ext cx="5656617" cy="78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Кандидат психологических наук, профессор МГИМО 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Президент Русской ассоциации чтения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Представитель России в Европейском комитете Международной ассоциации чтения и Федерации европейских ассоциаций (IDEC/FELA)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Автор более пятидесяти научных и научно-практических работ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Руководитель  "Школы педагогического мастерства" РАЧ</a:t>
            </a:r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457200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Один из инициаторов Европейского проекта "Школа, где процветает грамотность", и научный руководитель этого проекта в России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326</Words>
  <Application>Microsoft Office PowerPoint</Application>
  <PresentationFormat>Произвольный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Gradient</vt:lpstr>
      <vt:lpstr>Презентация PowerPoint</vt:lpstr>
      <vt:lpstr>ВОЛКОВ Сергей Владимирович</vt:lpstr>
      <vt:lpstr>ВОЛКОВ Сергей Владимирович</vt:lpstr>
      <vt:lpstr>Презентация PowerPoint</vt:lpstr>
      <vt:lpstr>Кронгауз  Максим Анисимович</vt:lpstr>
      <vt:lpstr>Кронгауз  Максим Анисимович</vt:lpstr>
      <vt:lpstr>Кронгауз  Максим Анисимович</vt:lpstr>
      <vt:lpstr>СМЕТАННИКОВА  Наталья Николаевна</vt:lpstr>
      <vt:lpstr>СМЕТАННИКОВА  Наталья Николаевна</vt:lpstr>
      <vt:lpstr>СМЕТАННИКОВА  Наталья Николаевна</vt:lpstr>
      <vt:lpstr>Тенютина Екатерина Дмитриевна</vt:lpstr>
      <vt:lpstr>Тенютина Екатерина Дмитриевна</vt:lpstr>
      <vt:lpstr>Тенютина Екатерина Дмитриевна</vt:lpstr>
      <vt:lpstr>Фёкла Толстая</vt:lpstr>
      <vt:lpstr>Фёкла Толстая</vt:lpstr>
      <vt:lpstr>Фёкла Толстая</vt:lpstr>
      <vt:lpstr>“Каренина. Живое издание”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Галактионова</dc:creator>
  <cp:lastModifiedBy>Татьяна Галактионова</cp:lastModifiedBy>
  <cp:revision>2</cp:revision>
  <dcterms:modified xsi:type="dcterms:W3CDTF">2016-10-24T21:20:46Z</dcterms:modified>
</cp:coreProperties>
</file>