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14" r:id="rId3"/>
    <p:sldId id="311" r:id="rId4"/>
    <p:sldId id="315" r:id="rId5"/>
    <p:sldId id="257" r:id="rId6"/>
    <p:sldId id="270" r:id="rId7"/>
    <p:sldId id="258" r:id="rId8"/>
    <p:sldId id="312" r:id="rId9"/>
    <p:sldId id="263" r:id="rId10"/>
    <p:sldId id="313" r:id="rId11"/>
    <p:sldId id="259" r:id="rId12"/>
    <p:sldId id="262" r:id="rId13"/>
    <p:sldId id="260" r:id="rId14"/>
    <p:sldId id="261" r:id="rId15"/>
    <p:sldId id="266" r:id="rId16"/>
    <p:sldId id="292" r:id="rId17"/>
    <p:sldId id="280" r:id="rId18"/>
    <p:sldId id="267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29B8A0-FBA3-43F4-BAB9-ACA9D2DC0AF1}" v="2" dt="2022-07-24T21:23:28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99441-C36F-405A-8C81-530928901B04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38BE4-9278-4715-9615-79E5BBB42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99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71A7-637B-44F3-AE5E-693406AA34E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7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71A7-637B-44F3-AE5E-693406AA34E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77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64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92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4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5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97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3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5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2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83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4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12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0C690-1CC8-485C-A4EF-09C108FCA709}" type="datetimeFigureOut">
              <a:rPr lang="ru-RU" smtClean="0"/>
              <a:t>24.07.2022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5EDA-4F6B-4EBF-88B2-F650411F9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5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Без нормы тоже норм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Максим </a:t>
            </a:r>
            <a:r>
              <a:rPr lang="ru-RU" sz="3200" dirty="0" err="1"/>
              <a:t>Кронгауз</a:t>
            </a:r>
            <a:endParaRPr lang="ru-RU" sz="3200" dirty="0"/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03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17DD6-B9C5-404F-9E56-3EF48B800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Несколько примеров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1321F9-D1CE-41A6-AABB-9F511963A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3200" dirty="0"/>
              <a:t>Включить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Махать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Я думаю то, что…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Нелицеприятный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Мужчина/женщина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979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нужна языковая норма? Литературный язык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Следует ли считать литературный язык вершиной иерархии вариантов языка? </a:t>
            </a:r>
          </a:p>
          <a:p>
            <a:pPr marL="0" indent="0">
              <a:buNone/>
            </a:pPr>
            <a:r>
              <a:rPr lang="ru-RU" dirty="0"/>
              <a:t>Литературный язык в отличие от диалектов, просторечия, жаргонов кодифицирован. В нем выделена и зафиксирована норма.</a:t>
            </a:r>
          </a:p>
          <a:p>
            <a:r>
              <a:rPr lang="ru-RU" dirty="0"/>
              <a:t>Можно ли использовать в публичном пространстве другие варианты языка, если это не препятствует пониманию?</a:t>
            </a:r>
          </a:p>
          <a:p>
            <a:r>
              <a:rPr lang="ru-RU" dirty="0"/>
              <a:t>Имеют ли социальную ценность другие варианты языка?</a:t>
            </a:r>
          </a:p>
        </p:txBody>
      </p:sp>
    </p:spTree>
    <p:extLst>
      <p:ext uri="{BB962C8B-B14F-4D97-AF65-F5344CB8AC3E}">
        <p14:creationId xmlns:p14="http://schemas.microsoft.com/office/powerpoint/2010/main" val="1136135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Дискуссия</a:t>
            </a:r>
            <a:br>
              <a:rPr lang="ru-RU" dirty="0"/>
            </a:br>
            <a:r>
              <a:rPr lang="ru-RU" dirty="0"/>
              <a:t>о методах определения нормы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Методы определения нормы можно расположить на определенных шкалах, полюса которых связаны с такими противопоставлениями:</a:t>
            </a:r>
          </a:p>
          <a:p>
            <a:pPr marL="0" indent="0">
              <a:buNone/>
            </a:pPr>
            <a:r>
              <a:rPr lang="ru-RU" dirty="0"/>
              <a:t>Субъективность </a:t>
            </a:r>
            <a:r>
              <a:rPr lang="en-US" dirty="0"/>
              <a:t>vs. </a:t>
            </a:r>
            <a:r>
              <a:rPr lang="ru-RU" dirty="0"/>
              <a:t>Объективность</a:t>
            </a:r>
          </a:p>
          <a:p>
            <a:pPr marL="0" indent="0">
              <a:buNone/>
            </a:pPr>
            <a:r>
              <a:rPr lang="ru-RU" dirty="0"/>
              <a:t>Консервативность </a:t>
            </a:r>
            <a:r>
              <a:rPr lang="en-US" dirty="0"/>
              <a:t>vs. </a:t>
            </a:r>
            <a:r>
              <a:rPr lang="ru-RU" dirty="0"/>
              <a:t>«Либеральность»</a:t>
            </a:r>
          </a:p>
          <a:p>
            <a:pPr marL="0" indent="0">
              <a:buNone/>
            </a:pPr>
            <a:r>
              <a:rPr lang="ru-RU" dirty="0"/>
              <a:t>Субъективность означает опору на мнение кодификатора, объективность – на конкретные заранее определенные процедуры.</a:t>
            </a:r>
          </a:p>
          <a:p>
            <a:pPr marL="0" indent="0">
              <a:buNone/>
            </a:pPr>
            <a:r>
              <a:rPr lang="ru-RU" dirty="0"/>
              <a:t>Консервативность означает опору на лингвистическую традицию, «либеральность» – опору на узус (или еще уже – речевую практику образованных людей).</a:t>
            </a:r>
          </a:p>
        </p:txBody>
      </p:sp>
    </p:spTree>
    <p:extLst>
      <p:ext uri="{BB962C8B-B14F-4D97-AF65-F5344CB8AC3E}">
        <p14:creationId xmlns:p14="http://schemas.microsoft.com/office/powerpoint/2010/main" val="3561908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Дискуссия</a:t>
            </a:r>
            <a:br>
              <a:rPr lang="ru-RU" dirty="0"/>
            </a:br>
            <a:r>
              <a:rPr lang="ru-RU" dirty="0"/>
              <a:t>о языке в интернете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Часто говорят, что в интернете используется испорченный язык. </a:t>
            </a:r>
          </a:p>
          <a:p>
            <a:pPr marL="0" indent="0">
              <a:buNone/>
            </a:pPr>
            <a:r>
              <a:rPr lang="ru-RU" dirty="0"/>
              <a:t>Однако можно смотреть на ситуацию иначе. В интернете используется некодифицированный язык, или не полностью кодифицированный язык, то есть язык с существенно большей вариативностью, чем литературный.</a:t>
            </a:r>
          </a:p>
          <a:p>
            <a:pPr marL="0" indent="0">
              <a:buNone/>
            </a:pPr>
            <a:r>
              <a:rPr lang="ru-RU" dirty="0"/>
              <a:t>Появление новых некодифицированных средств: </a:t>
            </a:r>
            <a:r>
              <a:rPr lang="ru-RU" dirty="0" err="1"/>
              <a:t>эмодзи</a:t>
            </a:r>
            <a:r>
              <a:rPr lang="ru-RU" dirty="0"/>
              <a:t>, смайлики и другие.</a:t>
            </a:r>
          </a:p>
        </p:txBody>
      </p:sp>
    </p:spTree>
    <p:extLst>
      <p:ext uri="{BB962C8B-B14F-4D97-AF65-F5344CB8AC3E}">
        <p14:creationId xmlns:p14="http://schemas.microsoft.com/office/powerpoint/2010/main" val="1062335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Дискуссия</a:t>
            </a:r>
            <a:br>
              <a:rPr lang="ru-RU" dirty="0"/>
            </a:br>
            <a:r>
              <a:rPr lang="ru-RU" dirty="0"/>
              <a:t>о письменном и устном языке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Коммуникация в интернете происходит в основном в письменном виде – с формальной точки зрения.</a:t>
            </a:r>
          </a:p>
          <a:p>
            <a:pPr marL="0" indent="0">
              <a:buNone/>
            </a:pPr>
            <a:r>
              <a:rPr lang="ru-RU" dirty="0"/>
              <a:t>Однако оценивать язык интернета как письменный неправильно. Это язык живого общения, что влияет и на лексический запас, и на синтаксическую сложность.</a:t>
            </a:r>
          </a:p>
          <a:p>
            <a:pPr marL="0" indent="0">
              <a:buNone/>
            </a:pPr>
            <a:r>
              <a:rPr lang="ru-RU" dirty="0"/>
              <a:t>Поскольку в интернет-эпоху в качестве языка живого общения используется и устный, и письменный, произошло ценностное перераспределение этих форм языка.</a:t>
            </a:r>
          </a:p>
        </p:txBody>
      </p:sp>
    </p:spTree>
    <p:extLst>
      <p:ext uri="{BB962C8B-B14F-4D97-AF65-F5344CB8AC3E}">
        <p14:creationId xmlns:p14="http://schemas.microsoft.com/office/powerpoint/2010/main" val="151445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Дискуссия</a:t>
            </a:r>
            <a:br>
              <a:rPr lang="ru-RU" dirty="0"/>
            </a:br>
            <a:r>
              <a:rPr lang="ru-RU" dirty="0"/>
              <a:t>о политкорректности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Политкорректность - практика прямого или опосредованного запрета на употребление слов и выражений, считающихся оскорбительными для определённых социальных групп, выделяемых по признаку расы, пола, возраста, вероисповедания, сексуальной ориентации и т. п. </a:t>
            </a:r>
          </a:p>
          <a:p>
            <a:pPr marL="0" indent="0">
              <a:buNone/>
            </a:pPr>
            <a:r>
              <a:rPr lang="ru-RU" dirty="0"/>
              <a:t>Оправданы ли запреты на слова? Кто и как определяет оскорбительность слова?</a:t>
            </a:r>
          </a:p>
        </p:txBody>
      </p:sp>
    </p:spTree>
    <p:extLst>
      <p:ext uri="{BB962C8B-B14F-4D97-AF65-F5344CB8AC3E}">
        <p14:creationId xmlns:p14="http://schemas.microsoft.com/office/powerpoint/2010/main" val="3540508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Лексические волны нашего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Музыкально-молодежная</a:t>
            </a:r>
          </a:p>
          <a:p>
            <a:pPr lvl="1"/>
            <a:r>
              <a:rPr lang="ru-RU" sz="2000" i="1" dirty="0" err="1"/>
              <a:t>баттл</a:t>
            </a:r>
            <a:r>
              <a:rPr lang="ru-RU" sz="2000" i="1" dirty="0"/>
              <a:t>, </a:t>
            </a:r>
            <a:r>
              <a:rPr lang="ru-RU" sz="2000" i="1" dirty="0" err="1"/>
              <a:t>хайп</a:t>
            </a:r>
            <a:r>
              <a:rPr lang="ru-RU" sz="2000" i="1" dirty="0"/>
              <a:t>… </a:t>
            </a:r>
          </a:p>
          <a:p>
            <a:r>
              <a:rPr lang="ru-RU" sz="2000" dirty="0"/>
              <a:t>Обманно-информационная</a:t>
            </a:r>
          </a:p>
          <a:p>
            <a:pPr lvl="1"/>
            <a:r>
              <a:rPr lang="ru-RU" sz="2000" i="1" dirty="0" err="1"/>
              <a:t>фейк</a:t>
            </a:r>
            <a:r>
              <a:rPr lang="ru-RU" sz="2000" i="1" dirty="0"/>
              <a:t>, </a:t>
            </a:r>
            <a:r>
              <a:rPr lang="ru-RU" sz="2000" i="1" dirty="0" err="1"/>
              <a:t>постправда</a:t>
            </a:r>
            <a:r>
              <a:rPr lang="ru-RU" sz="2000" i="1" dirty="0"/>
              <a:t>… </a:t>
            </a:r>
          </a:p>
          <a:p>
            <a:r>
              <a:rPr lang="ru-RU" sz="2000" dirty="0"/>
              <a:t>Лечебно-терапевтическая</a:t>
            </a:r>
          </a:p>
          <a:p>
            <a:pPr lvl="1"/>
            <a:r>
              <a:rPr lang="ru-RU" sz="2000" i="1" dirty="0"/>
              <a:t>травма, обесценивание…</a:t>
            </a:r>
          </a:p>
          <a:p>
            <a:r>
              <a:rPr lang="ru-RU" sz="2000" dirty="0"/>
              <a:t>Политкорректная</a:t>
            </a:r>
          </a:p>
          <a:p>
            <a:pPr lvl="1"/>
            <a:r>
              <a:rPr lang="ru-RU" sz="2000" i="1" dirty="0" err="1"/>
              <a:t>авторка</a:t>
            </a:r>
            <a:r>
              <a:rPr lang="ru-RU" sz="2000" i="1" dirty="0"/>
              <a:t>, секс-работница…</a:t>
            </a:r>
          </a:p>
          <a:p>
            <a:r>
              <a:rPr lang="ru-RU" sz="2000" dirty="0"/>
              <a:t>Социально-пандемическая</a:t>
            </a:r>
          </a:p>
          <a:p>
            <a:pPr lvl="1"/>
            <a:r>
              <a:rPr lang="ru-RU" sz="2000" i="1" dirty="0"/>
              <a:t>коронавирус, самоизоляция…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86463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 </a:t>
            </a:r>
            <a:r>
              <a:rPr lang="en-US" dirty="0"/>
              <a:t>vs. </a:t>
            </a:r>
            <a:r>
              <a:rPr lang="ru-RU" dirty="0"/>
              <a:t>Вариативность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Ослабление норм приводит к вариативности. Это проявляется, например, при заимствовании. Существуют конкурирующие варианты.</a:t>
            </a:r>
          </a:p>
          <a:p>
            <a:r>
              <a:rPr lang="ru-RU" dirty="0"/>
              <a:t>Лингвистические стратегии:</a:t>
            </a:r>
          </a:p>
          <a:p>
            <a:r>
              <a:rPr lang="ru-RU" dirty="0"/>
              <a:t>1. Признать один из вариантов правильным исходя из системных соображений.</a:t>
            </a:r>
          </a:p>
          <a:p>
            <a:r>
              <a:rPr lang="ru-RU" dirty="0"/>
              <a:t>2. Посмотреть, какой вариант победит и признать его правильным.</a:t>
            </a:r>
          </a:p>
          <a:p>
            <a:r>
              <a:rPr lang="ru-RU" dirty="0"/>
              <a:t>3. Признать правильными оба варианта.</a:t>
            </a:r>
          </a:p>
        </p:txBody>
      </p:sp>
    </p:spTree>
    <p:extLst>
      <p:ext uri="{BB962C8B-B14F-4D97-AF65-F5344CB8AC3E}">
        <p14:creationId xmlns:p14="http://schemas.microsoft.com/office/powerpoint/2010/main" val="2239594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тенденции в отношении к норме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en-US" dirty="0"/>
              <a:t>XXI </a:t>
            </a:r>
            <a:r>
              <a:rPr lang="ru-RU" dirty="0"/>
              <a:t>веке можно выделить важнейшие тенденции в отношении к норме, которые во многом противоречат друг другу.</a:t>
            </a:r>
          </a:p>
          <a:p>
            <a:pPr marL="0" indent="0">
              <a:buNone/>
            </a:pPr>
            <a:r>
              <a:rPr lang="ru-RU" dirty="0"/>
              <a:t>С одной стороны, это оспаривание понятия нормы или отказ от нормы как одного из основных механизмов регулирования языка.</a:t>
            </a:r>
          </a:p>
          <a:p>
            <a:pPr marL="0" indent="0">
              <a:buNone/>
            </a:pPr>
            <a:r>
              <a:rPr lang="ru-RU" dirty="0"/>
              <a:t>С другой стороны, это «новая кодификация», то есть установление новых часто субъективных норм.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392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19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594DA-4F53-BE3A-2AD4-C03D0EA3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C099E3-2231-C04C-CCC5-8B4B5884D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спустись в каюту </a:t>
            </a:r>
            <a:r>
              <a:rPr lang="ru-RU" dirty="0" err="1"/>
              <a:t>айвазовский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кричат матросы скоро шторм</a:t>
            </a:r>
          </a:p>
          <a:p>
            <a:pPr marL="0" indent="0">
              <a:buNone/>
            </a:pPr>
            <a:r>
              <a:rPr lang="ru-RU" dirty="0"/>
              <a:t>но отвечает живописец</a:t>
            </a:r>
          </a:p>
          <a:p>
            <a:pPr marL="0" indent="0">
              <a:buNone/>
            </a:pPr>
            <a:r>
              <a:rPr lang="ru-RU" dirty="0"/>
              <a:t>мне норм</a:t>
            </a:r>
          </a:p>
        </p:txBody>
      </p:sp>
    </p:spTree>
    <p:extLst>
      <p:ext uri="{BB962C8B-B14F-4D97-AF65-F5344CB8AC3E}">
        <p14:creationId xmlns:p14="http://schemas.microsoft.com/office/powerpoint/2010/main" val="990696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F902D-96C1-43BA-87B0-35B0EDF6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 в культуре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B594EC-570B-429D-8A02-BE689D24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Люди повсюду устанавливают нормы: в быту, в культуре, в языке…</a:t>
            </a:r>
          </a:p>
          <a:p>
            <a:r>
              <a:rPr lang="ru-RU" dirty="0"/>
              <a:t>Однако видим мы, как правило, не саму норму, а отклонение от нее или нарушение ее. Норма существует постольку, поскольку существуют отклонения.</a:t>
            </a:r>
          </a:p>
          <a:p>
            <a:r>
              <a:rPr lang="ru-RU" dirty="0"/>
              <a:t>Норма не равна «обычному». Она субъективна.</a:t>
            </a:r>
          </a:p>
          <a:p>
            <a:r>
              <a:rPr lang="ru-RU" dirty="0"/>
              <a:t>У языковой нормы есть своя специфика, но многое из того, что будет сказано относится и культурным нормам.</a:t>
            </a:r>
          </a:p>
        </p:txBody>
      </p:sp>
    </p:spTree>
    <p:extLst>
      <p:ext uri="{BB962C8B-B14F-4D97-AF65-F5344CB8AC3E}">
        <p14:creationId xmlns:p14="http://schemas.microsoft.com/office/powerpoint/2010/main" val="3059473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0CCA6-5CA2-3FAA-8665-5B73EA877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 в языке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BD0F09-D6BC-483E-1BFC-D8906C5CE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 норме в языке можно говорить как о внутреннем и как о внешнем факторе.</a:t>
            </a:r>
          </a:p>
          <a:p>
            <a:r>
              <a:rPr lang="ru-RU" dirty="0"/>
              <a:t>Норма – один из важнейших семантических параметров. Она лежит в основе значения параметрических прилагательных: </a:t>
            </a:r>
            <a:r>
              <a:rPr lang="ru-RU" i="1" dirty="0" err="1"/>
              <a:t>высокий,низкий</a:t>
            </a:r>
            <a:r>
              <a:rPr lang="ru-RU" i="1" dirty="0"/>
              <a:t>, большой, умный, красивый</a:t>
            </a:r>
            <a:r>
              <a:rPr lang="ru-RU" dirty="0"/>
              <a:t>…</a:t>
            </a:r>
          </a:p>
          <a:p>
            <a:r>
              <a:rPr lang="ru-RU" dirty="0"/>
              <a:t>Норма может применяться и как внешний критерий оценки слов или других языковых элементов. В этом случае говорят о языковой норме.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94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языковая норма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НОРМА ЯЗЫКОВАЯ, совокупность языковых средств и правил их употребления, принятая в данном обществе в данную эпоху. 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err="1"/>
              <a:t>Кругосвет</a:t>
            </a:r>
            <a:r>
              <a:rPr lang="ru-RU" dirty="0"/>
              <a:t>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 энциклопедиях не учитывается важное свойство языковой нормы. Норма – это правила выбора из нескольких вариантов одного, который и объявляется правильным или нормативным.</a:t>
            </a:r>
          </a:p>
        </p:txBody>
      </p:sp>
    </p:spTree>
    <p:extLst>
      <p:ext uri="{BB962C8B-B14F-4D97-AF65-F5344CB8AC3E}">
        <p14:creationId xmlns:p14="http://schemas.microsoft.com/office/powerpoint/2010/main" val="3350461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Кодификация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Кодификация литературной нормы - это ее официальная фиксация и описание в грамматических словарях, справочниках, признаваемых всем обществом. </a:t>
            </a:r>
          </a:p>
          <a:p>
            <a:r>
              <a:rPr lang="ru-RU" dirty="0"/>
              <a:t>Чей авторитет признается всем обществом? Очевидно, что в разных культурах на этот вопрос можно ответить по-разному.</a:t>
            </a:r>
          </a:p>
        </p:txBody>
      </p:sp>
    </p:spTree>
    <p:extLst>
      <p:ext uri="{BB962C8B-B14F-4D97-AF65-F5344CB8AC3E}">
        <p14:creationId xmlns:p14="http://schemas.microsoft.com/office/powerpoint/2010/main" val="2726640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нормы, </a:t>
            </a:r>
            <a:br>
              <a:rPr lang="ru-RU" dirty="0"/>
            </a:br>
            <a:r>
              <a:rPr lang="ru-RU" dirty="0"/>
              <a:t>о которых забывают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Норма нарушается.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Норма оспаривается.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Норма изменяется.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Норма инструмент установления иерархии носителей языка. Владение языковой нормой и литературным языком в </a:t>
            </a:r>
            <a:r>
              <a:rPr lang="en-US" dirty="0"/>
              <a:t>XX</a:t>
            </a:r>
            <a:r>
              <a:rPr lang="ru-RU" dirty="0"/>
              <a:t> веке важно для социального успеха.</a:t>
            </a:r>
          </a:p>
          <a:p>
            <a:pPr marL="0" indent="0">
              <a:buNone/>
            </a:pPr>
            <a:r>
              <a:rPr lang="ru-RU" dirty="0"/>
              <a:t>Норма информативна, но информацию несет не ее соблюдение, а ее нарушение.</a:t>
            </a:r>
          </a:p>
        </p:txBody>
      </p:sp>
    </p:spTree>
    <p:extLst>
      <p:ext uri="{BB962C8B-B14F-4D97-AF65-F5344CB8AC3E}">
        <p14:creationId xmlns:p14="http://schemas.microsoft.com/office/powerpoint/2010/main" val="4119024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0E297-0505-49F0-8A03-8D304F61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 в языке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5E9134-1628-4E05-869D-4829FED9E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Нормы существуют на всех уровнях языка:</a:t>
            </a:r>
          </a:p>
          <a:p>
            <a:r>
              <a:rPr lang="ru-RU" dirty="0"/>
              <a:t>Орфография</a:t>
            </a:r>
          </a:p>
          <a:p>
            <a:r>
              <a:rPr lang="ru-RU" dirty="0"/>
              <a:t>Орфоэпия</a:t>
            </a:r>
          </a:p>
          <a:p>
            <a:r>
              <a:rPr lang="ru-RU" dirty="0"/>
              <a:t>Морфология</a:t>
            </a:r>
          </a:p>
          <a:p>
            <a:r>
              <a:rPr lang="ru-RU" dirty="0"/>
              <a:t>Синтаксис</a:t>
            </a:r>
          </a:p>
          <a:p>
            <a:r>
              <a:rPr lang="ru-RU" dirty="0"/>
              <a:t>Семантика</a:t>
            </a:r>
          </a:p>
        </p:txBody>
      </p:sp>
    </p:spTree>
    <p:extLst>
      <p:ext uri="{BB962C8B-B14F-4D97-AF65-F5344CB8AC3E}">
        <p14:creationId xmlns:p14="http://schemas.microsoft.com/office/powerpoint/2010/main" val="814034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Дискуссия</a:t>
            </a:r>
            <a:br>
              <a:rPr lang="ru-RU" dirty="0"/>
            </a:br>
            <a:r>
              <a:rPr lang="ru-RU" dirty="0"/>
              <a:t>о словах, символах образованности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дискуссиях о конкретных словах употребляются не списки однородных слов, а несколько примеров (как правило, в пределах десяти), которые и объявляются показателями образованности.</a:t>
            </a:r>
          </a:p>
          <a:p>
            <a:r>
              <a:rPr lang="ru-RU" i="1" dirty="0"/>
              <a:t>Звонит</a:t>
            </a:r>
            <a:r>
              <a:rPr lang="ru-RU" dirty="0"/>
              <a:t> (ударение)</a:t>
            </a:r>
          </a:p>
          <a:p>
            <a:r>
              <a:rPr lang="ru-RU" i="1" dirty="0"/>
              <a:t>Кофе</a:t>
            </a:r>
            <a:r>
              <a:rPr lang="ru-RU" dirty="0"/>
              <a:t> (род)</a:t>
            </a:r>
          </a:p>
          <a:p>
            <a:r>
              <a:rPr lang="ru-RU" i="1" dirty="0"/>
              <a:t>Довлеть</a:t>
            </a:r>
            <a:r>
              <a:rPr lang="ru-RU" dirty="0"/>
              <a:t> (значение)</a:t>
            </a:r>
          </a:p>
          <a:p>
            <a:r>
              <a:rPr lang="ru-RU" i="1" dirty="0"/>
              <a:t>Одеть</a:t>
            </a:r>
            <a:r>
              <a:rPr lang="ru-RU" dirty="0"/>
              <a:t> и </a:t>
            </a:r>
            <a:r>
              <a:rPr lang="ru-RU" i="1" dirty="0"/>
              <a:t>надеть</a:t>
            </a:r>
            <a:r>
              <a:rPr lang="ru-RU" dirty="0"/>
              <a:t> (значение и сочетаемость)</a:t>
            </a:r>
          </a:p>
        </p:txBody>
      </p:sp>
    </p:spTree>
    <p:extLst>
      <p:ext uri="{BB962C8B-B14F-4D97-AF65-F5344CB8AC3E}">
        <p14:creationId xmlns:p14="http://schemas.microsoft.com/office/powerpoint/2010/main" val="2914215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851</Words>
  <Application>Microsoft Office PowerPoint</Application>
  <PresentationFormat>Экран (4:3)</PresentationFormat>
  <Paragraphs>96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Без нормы тоже норм</vt:lpstr>
      <vt:lpstr>Презентация PowerPoint</vt:lpstr>
      <vt:lpstr>Норма в культуре</vt:lpstr>
      <vt:lpstr>Норма в языке</vt:lpstr>
      <vt:lpstr>Что такое языковая норма</vt:lpstr>
      <vt:lpstr>Кодификация</vt:lpstr>
      <vt:lpstr>Свойства нормы,  о которых забывают</vt:lpstr>
      <vt:lpstr>Норма в языке</vt:lpstr>
      <vt:lpstr>Дискуссия о словах, символах образованности</vt:lpstr>
      <vt:lpstr>Несколько примеров</vt:lpstr>
      <vt:lpstr>Зачем нужна языковая норма? Литературный язык</vt:lpstr>
      <vt:lpstr>Дискуссия о методах определения нормы</vt:lpstr>
      <vt:lpstr>Дискуссия о языке в интернете</vt:lpstr>
      <vt:lpstr>Дискуссия о письменном и устном языке</vt:lpstr>
      <vt:lpstr>Дискуссия о политкорректности</vt:lpstr>
      <vt:lpstr>Лексические волны нашего времени</vt:lpstr>
      <vt:lpstr>Норма vs. Вариативность</vt:lpstr>
      <vt:lpstr>Основные тенденции в отношении к норме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 нормы тоже норм</dc:title>
  <dc:creator>N;Maxim Krongauz</dc:creator>
  <cp:lastModifiedBy>Maxim Krongauz</cp:lastModifiedBy>
  <cp:revision>36</cp:revision>
  <dcterms:created xsi:type="dcterms:W3CDTF">2018-12-03T03:46:33Z</dcterms:created>
  <dcterms:modified xsi:type="dcterms:W3CDTF">2022-07-24T21:23:37Z</dcterms:modified>
</cp:coreProperties>
</file>