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0" r:id="rId4"/>
    <p:sldId id="267" r:id="rId5"/>
    <p:sldId id="258" r:id="rId6"/>
    <p:sldId id="262" r:id="rId7"/>
    <p:sldId id="261" r:id="rId8"/>
    <p:sldId id="265" r:id="rId9"/>
    <p:sldId id="279" r:id="rId10"/>
    <p:sldId id="263" r:id="rId11"/>
    <p:sldId id="269" r:id="rId12"/>
    <p:sldId id="270" r:id="rId13"/>
    <p:sldId id="271" r:id="rId14"/>
    <p:sldId id="272" r:id="rId15"/>
    <p:sldId id="273" r:id="rId16"/>
    <p:sldId id="274" r:id="rId17"/>
    <p:sldId id="275" r:id="rId18"/>
    <p:sldId id="276" r:id="rId19"/>
    <p:sldId id="266" r:id="rId20"/>
    <p:sldId id="268" r:id="rId21"/>
    <p:sldId id="257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245" autoAdjust="0"/>
    <p:restoredTop sz="94660"/>
  </p:normalViewPr>
  <p:slideViewPr>
    <p:cSldViewPr>
      <p:cViewPr varScale="1">
        <p:scale>
          <a:sx n="82" d="100"/>
          <a:sy n="82" d="100"/>
        </p:scale>
        <p:origin x="-15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8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jpeg"/><Relationship Id="rId5" Type="http://schemas.openxmlformats.org/officeDocument/2006/relationships/image" Target="../media/image43.jpeg"/><Relationship Id="rId4" Type="http://schemas.openxmlformats.org/officeDocument/2006/relationships/image" Target="../media/image42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7" Type="http://schemas.openxmlformats.org/officeDocument/2006/relationships/image" Target="../media/image50.jpe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&#1090;&#1077;&#1072;&#1090;&#1088;&#1072;&#1083;&#1100;&#1085;&#1072;&#1103;&#1087;&#1077;&#1076;&#1072;&#1075;&#1086;&#1075;&#1080;&#1082;&#1072;.&#1088;&#1092;/" TargetMode="External"/><Relationship Id="rId7" Type="http://schemas.openxmlformats.org/officeDocument/2006/relationships/hyperlink" Target="http://prolog-vesna.ru/knizhnaya-polka/" TargetMode="External"/><Relationship Id="rId2" Type="http://schemas.openxmlformats.org/officeDocument/2006/relationships/hyperlink" Target="http://alexandranikitina.wix.com/alexandranikitina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pediskus.ru/index/sbornik/0-17" TargetMode="External"/><Relationship Id="rId5" Type="http://schemas.openxmlformats.org/officeDocument/2006/relationships/hyperlink" Target="http://www.openlesson.ru/" TargetMode="External"/><Relationship Id="rId4" Type="http://schemas.openxmlformats.org/officeDocument/2006/relationships/hyperlink" Target="https://mogtyz.ru/club/zriteli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857233"/>
            <a:ext cx="7772400" cy="2928957"/>
          </a:xfrm>
        </p:spPr>
        <p:txBody>
          <a:bodyPr>
            <a:normAutofit/>
          </a:bodyPr>
          <a:lstStyle/>
          <a:p>
            <a:r>
              <a:rPr lang="ru-RU" sz="6000" b="1" dirty="0" smtClean="0">
                <a:solidFill>
                  <a:schemeClr val="accent5">
                    <a:lumMod val="75000"/>
                  </a:schemeClr>
                </a:solidFill>
                <a:latin typeface="Comic Sans MS" pitchFamily="66" charset="0"/>
              </a:rPr>
              <a:t>Вокруг спектакля</a:t>
            </a:r>
            <a:endParaRPr lang="ru-RU" sz="6000" b="1" dirty="0">
              <a:solidFill>
                <a:schemeClr val="accent5">
                  <a:lumMod val="75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428596" y="4572008"/>
            <a:ext cx="8429684" cy="1928826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Александра Борисовна Никитина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Театровед, кандидат </a:t>
            </a:r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искусствоведения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Ведущий научный сотрудник ЛСКОП МГПУ</a:t>
            </a:r>
          </a:p>
          <a:p>
            <a:r>
              <a:rPr lang="ru-RU" sz="2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Сотрудник литературно-педагогической части МОГТЮЗ</a:t>
            </a:r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endParaRPr lang="ru-RU" sz="2000" b="1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endParaRPr lang="ru-RU" sz="1600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755650" y="1643050"/>
            <a:ext cx="770413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«Всякое чтение — акт противостояния. Противостояния чему? Всем обстоятельствам. (…) Хорошо поставленное чтение спасает нас от всего, в том числе от самих себя. И в довершение всего, мы читаем против смерти».</a:t>
            </a:r>
          </a:p>
          <a:p>
            <a:pPr algn="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Даниэль </a:t>
            </a:r>
            <a:r>
              <a:rPr lang="ru-RU" b="1" dirty="0" err="1">
                <a:solidFill>
                  <a:schemeClr val="accent5">
                    <a:lumMod val="50000"/>
                  </a:schemeClr>
                </a:solidFill>
              </a:rPr>
              <a:t>Пеннак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41990" name="Text Box 6"/>
          <p:cNvSpPr txBox="1">
            <a:spLocks noChangeArrowheads="1"/>
          </p:cNvSpPr>
          <p:nvPr/>
        </p:nvSpPr>
        <p:spPr bwMode="auto">
          <a:xfrm>
            <a:off x="755650" y="2928934"/>
            <a:ext cx="76327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«Прежде всего, в эстетическом переживании исчезает тот прозрачный, но ощутимый отчуждающий барьер, который в повседневной жизни психологически отделяет наше Я от окружающего НЕ-Я, меня – от мира, живущего по объективным и как бы безразличным ко мне законам. И человек непосредственно, с очевидностью, не требующей никаких доказательств, переживает свое глубинное единство с миром и осознает самого себя как неотъемлемую его часть. («Все во мне, и я во всем!..» – Ф.И.Тютчев). (…)</a:t>
            </a:r>
          </a:p>
          <a:p>
            <a:pPr algn="just"/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Эстетическому отношению к миру присуща </a:t>
            </a:r>
            <a:r>
              <a:rPr lang="ru-RU" dirty="0" err="1">
                <a:solidFill>
                  <a:schemeClr val="accent5">
                    <a:lumMod val="50000"/>
                  </a:schemeClr>
                </a:solidFill>
              </a:rPr>
              <a:t>неутилитарность</a:t>
            </a:r>
            <a:r>
              <a:rPr lang="ru-RU" dirty="0">
                <a:solidFill>
                  <a:schemeClr val="accent5">
                    <a:lumMod val="50000"/>
                  </a:schemeClr>
                </a:solidFill>
              </a:rPr>
              <a:t>: явления жизни ценны для художника в первую очередь самим фактом своего бытия, а не тем, что ими можно овладеть, использовать для достижения тех или других целей («Все любя, ничего не желать» – С.Есенин)». </a:t>
            </a:r>
          </a:p>
          <a:p>
            <a:pPr algn="r"/>
            <a:r>
              <a:rPr lang="ru-RU" b="1" dirty="0">
                <a:solidFill>
                  <a:schemeClr val="accent5">
                    <a:lumMod val="50000"/>
                  </a:schemeClr>
                </a:solidFill>
              </a:rPr>
              <a:t>А.А.Мелик-Пашаев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5786" y="642918"/>
            <a:ext cx="75009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Зачем всё это нужно?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>
          <a:xfrm>
            <a:off x="1000100" y="188912"/>
            <a:ext cx="7358114" cy="1239823"/>
          </a:xfrm>
        </p:spPr>
        <p:txBody>
          <a:bodyPr>
            <a:no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Что мешает восприятию искусства?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27312" y="1643050"/>
            <a:ext cx="6230967" cy="4954600"/>
          </a:xfrm>
        </p:spPr>
        <p:txBody>
          <a:bodyPr>
            <a:noAutofit/>
          </a:bodyPr>
          <a:lstStyle/>
          <a:p>
            <a:pPr marL="381000" indent="-381000" algn="just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Неутилитарную радость общения мы переводим в плоскость утилитарной пользы, убивая его тайну. </a:t>
            </a:r>
          </a:p>
          <a:p>
            <a:pPr marL="381000" indent="-381000" algn="just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Мы говорим об искусстве как о недосягаемо совершенном, а о творцах как об исключительных личностях, не оставляя пространства, в котором «обычный» ребёнок мог бы вступить с ними в партнёрский диалог.</a:t>
            </a:r>
          </a:p>
          <a:p>
            <a:pPr marL="381000" indent="-381000" algn="just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Мы даём понять ребёнку, что он обязан восхищаться признанными авторами и произведениями искусства, но никто не волен в своём восприятии, а врать и фальшивить в таких вопросах дети, как правило, не любят.</a:t>
            </a:r>
          </a:p>
          <a:p>
            <a:pPr marL="381000" indent="-381000" algn="just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Мы нечасто вместе с детьми искренно наслаждаемся книгами, фильмами, музыкой, архитектурой и живописью. </a:t>
            </a:r>
          </a:p>
          <a:p>
            <a:pPr marL="381000" indent="-381000" algn="just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Мы редко искренно интересуемся, что чувствуют и думают наши дети по поводу увиденного, услышанного и прочитанного. </a:t>
            </a:r>
          </a:p>
          <a:p>
            <a:pPr marL="381000" indent="-381000" algn="just">
              <a:spcBef>
                <a:spcPts val="0"/>
              </a:spcBef>
              <a:spcAft>
                <a:spcPts val="600"/>
              </a:spcAft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Мы не слишком изобретательны в вопросах, которые задаём ребёнку об искусстве, и провоцируем детей на односложное «нравится – не нравится» или пересказ нами же высказанных соображений. </a:t>
            </a:r>
          </a:p>
        </p:txBody>
      </p:sp>
      <p:pic>
        <p:nvPicPr>
          <p:cNvPr id="43014" name="Picture 6" descr="_MG_030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4282" y="1714488"/>
            <a:ext cx="2351087" cy="3529013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43016" name="Text Box 8"/>
          <p:cNvSpPr txBox="1">
            <a:spLocks noChangeArrowheads="1"/>
          </p:cNvSpPr>
          <p:nvPr/>
        </p:nvSpPr>
        <p:spPr bwMode="auto">
          <a:xfrm>
            <a:off x="214282" y="5429264"/>
            <a:ext cx="2486056" cy="738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Сцены из спектакля Академии </a:t>
            </a:r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ХМ!</a:t>
            </a:r>
          </a:p>
          <a:p>
            <a:pPr algn="ctr"/>
            <a:r>
              <a:rPr lang="ru-RU" sz="1400" b="1" dirty="0" smtClean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«Позор всей </a:t>
            </a:r>
            <a:r>
              <a:rPr lang="ru-RU" sz="1400" b="1" dirty="0" err="1">
                <a:solidFill>
                  <a:schemeClr val="accent5">
                    <a:lumMod val="50000"/>
                  </a:schemeClr>
                </a:solidFill>
              </a:rPr>
              <a:t>ш</a:t>
            </a:r>
            <a:r>
              <a:rPr lang="ru-RU" sz="1400" b="1" dirty="0">
                <a:solidFill>
                  <a:schemeClr val="accent5">
                    <a:lumMod val="50000"/>
                  </a:schemeClr>
                </a:solidFill>
              </a:rPr>
              <a:t>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Что умеет делать театр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214282" y="1357298"/>
            <a:ext cx="5572164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Обсуждения спектаклей и творческие игры для юных зрителей до после спектаклей театра.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Читки современной детской и подростковой литературы и драматургии.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Творческие программы и студии – посвящение в язык театра.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«Школа театрального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блогера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». Семинары по основам театральной журналистики для подростков и юношества. Конкурсы зрительских рецензий.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Мастер-классы и семинары для учителей и родителей, посвященных проблемам «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драмапедагогики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», социального школьного театра, инструмента социального развития учащихся и событийной образовательной среды. </a:t>
            </a:r>
          </a:p>
          <a:p>
            <a:pPr marL="457200" lvl="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Консультации для родителей и педагогов по вопросам развития театральной культуры школьников.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Рисунок 3" descr="DSC_088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821764" y="4357694"/>
            <a:ext cx="3119155" cy="2071678"/>
          </a:xfrm>
          <a:prstGeom prst="rect">
            <a:avLst/>
          </a:prstGeom>
        </p:spPr>
      </p:pic>
      <p:pic>
        <p:nvPicPr>
          <p:cNvPr id="6" name="Picture 2" descr="https://downloader.disk.yandex.ru/preview/bb718e4e8b8cc236c8391a742453771737bdc3b831b7965830f16a4c3f57fe6a/5bf08a82/fKqInKw3d7bLFOeFnMGnhHTOt_Ec1QICOGAQRmcKV17qm9ZJBtQ5NQIGNjhNi-DfUnZ5_IwGMlYbVq97G0A4RbTo_iIMY9IivVz4OAJihK-r8npumZHI4midPdWhecNq?uid=0&amp;filename=10.JPG&amp;disposition=inline&amp;hash=&amp;limit=0&amp;content_type=image%2Fjpeg&amp;tknv=v2&amp;size=1583x709"/>
          <p:cNvPicPr>
            <a:picLocks noChangeAspect="1" noChangeArrowheads="1"/>
          </p:cNvPicPr>
          <p:nvPr/>
        </p:nvPicPr>
        <p:blipFill>
          <a:blip r:embed="rId3"/>
          <a:srcRect l="8936" r="5529"/>
          <a:stretch>
            <a:fillRect/>
          </a:stretch>
        </p:blipFill>
        <p:spPr bwMode="auto">
          <a:xfrm>
            <a:off x="5786446" y="1428736"/>
            <a:ext cx="3129534" cy="2428892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5500694" y="3929066"/>
            <a:ext cx="36433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Зрительские программы </a:t>
            </a:r>
            <a:r>
              <a:rPr lang="ru-RU" b="1" dirty="0" err="1" smtClean="0">
                <a:solidFill>
                  <a:schemeClr val="accent5">
                    <a:lumMod val="50000"/>
                  </a:schemeClr>
                </a:solidFill>
              </a:rPr>
              <a:t>МогТЮЗ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Как приглашать?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076" name="Picture 4" descr="ÐÐ°ÑÑÐ¸Ð½ÐºÐ¸ Ð¿Ð¾ Ð·Ð°Ð¿ÑÐ¾ÑÑ ÐÑÐ¾Ð±Ð»ÐµÐ¼Ð° Ð²ÑÐ±Ð¾ÑÐ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1714488"/>
            <a:ext cx="4735279" cy="2762246"/>
          </a:xfrm>
          <a:prstGeom prst="rect">
            <a:avLst/>
          </a:prstGeom>
          <a:noFill/>
        </p:spPr>
      </p:pic>
      <p:pic>
        <p:nvPicPr>
          <p:cNvPr id="3078" name="Picture 6" descr="ÐÐ°ÑÑÐ¸Ð½ÐºÐ¸ Ð¿Ð¾ Ð·Ð°Ð¿ÑÐ¾ÑÑ ÐÐ°Ð¿ÑÐ°Ð²Ð¾ Ð¿Ð¾Ð¹Ð´ÑÑÑ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14942" y="3000372"/>
            <a:ext cx="3679829" cy="35004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572132" y="1714488"/>
            <a:ext cx="3071834" cy="13388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58775" indent="-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Пойдём или не пойдем?</a:t>
            </a:r>
          </a:p>
          <a:p>
            <a:pPr marL="358775" indent="-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У кого какие предложения?</a:t>
            </a:r>
          </a:p>
          <a:p>
            <a:pPr marL="358775" indent="-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Когда и куда? 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28596" y="4786322"/>
            <a:ext cx="5012334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Пространства большие и камерные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Театры любительские и профессиональные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Академические и экспериментальные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Классика, современность и документальная драма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Да мало ли ещё чего?</a:t>
            </a:r>
            <a:endParaRPr lang="ru-RU" sz="1600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Особенности восприятия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4283" y="1928802"/>
            <a:ext cx="3643337" cy="43242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Сначала ощущения, потом чувства, потом вопросы и мысли.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Все имеют право чувствовать всё, что они чувствуют.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Культурная форма выражения чувств.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А правда ли мы что-то видели? Мы были здесь или не здесь? 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«Себя как в зеркале я вижу» или «Не учебник жизни».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От фиксации «точек удивления» до осмысления метафоры.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Точка сборки или ключевой ОБРАЗ .</a:t>
            </a:r>
          </a:p>
          <a:p>
            <a:pPr marL="342900" indent="-342900">
              <a:spcAft>
                <a:spcPts val="600"/>
              </a:spcAft>
              <a:buAutoNum type="arabicPeriod"/>
            </a:pPr>
            <a:r>
              <a:rPr lang="ru-RU" sz="1600" dirty="0" smtClean="0">
                <a:solidFill>
                  <a:schemeClr val="accent5">
                    <a:lumMod val="50000"/>
                  </a:schemeClr>
                </a:solidFill>
              </a:rPr>
              <a:t>«Передай другому» или об искусстве языком искусства. </a:t>
            </a:r>
          </a:p>
        </p:txBody>
      </p:sp>
      <p:pic>
        <p:nvPicPr>
          <p:cNvPr id="6" name="Рисунок 5" descr="5.JPG"/>
          <p:cNvPicPr>
            <a:picLocks noChangeAspect="1"/>
          </p:cNvPicPr>
          <p:nvPr/>
        </p:nvPicPr>
        <p:blipFill>
          <a:blip r:embed="rId2"/>
          <a:srcRect l="12693" r="8304"/>
          <a:stretch>
            <a:fillRect/>
          </a:stretch>
        </p:blipFill>
        <p:spPr>
          <a:xfrm>
            <a:off x="4071934" y="1571612"/>
            <a:ext cx="3145586" cy="2643206"/>
          </a:xfrm>
          <a:prstGeom prst="rect">
            <a:avLst/>
          </a:prstGeom>
        </p:spPr>
      </p:pic>
      <p:pic>
        <p:nvPicPr>
          <p:cNvPr id="5" name="Рисунок 4" descr="DSC_0863.JPG"/>
          <p:cNvPicPr>
            <a:picLocks noChangeAspect="1"/>
          </p:cNvPicPr>
          <p:nvPr/>
        </p:nvPicPr>
        <p:blipFill>
          <a:blip r:embed="rId3" cstate="print"/>
          <a:srcRect l="12885" r="14281"/>
          <a:stretch>
            <a:fillRect/>
          </a:stretch>
        </p:blipFill>
        <p:spPr>
          <a:xfrm>
            <a:off x="5758841" y="3714752"/>
            <a:ext cx="3099439" cy="282639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Театральный урок до…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3" name="Рисунок 2" descr="Шевнина Ольга_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596" y="1571612"/>
            <a:ext cx="4233865" cy="2803505"/>
          </a:xfrm>
          <a:prstGeom prst="rect">
            <a:avLst/>
          </a:prstGeom>
        </p:spPr>
      </p:pic>
      <p:pic>
        <p:nvPicPr>
          <p:cNvPr id="5" name="Рисунок 4" descr="ТП_Красноярск.jpg"/>
          <p:cNvPicPr>
            <a:picLocks noChangeAspect="1"/>
          </p:cNvPicPr>
          <p:nvPr/>
        </p:nvPicPr>
        <p:blipFill>
          <a:blip r:embed="rId3"/>
          <a:srcRect t="7500" b="4999"/>
          <a:stretch>
            <a:fillRect/>
          </a:stretch>
        </p:blipFill>
        <p:spPr>
          <a:xfrm>
            <a:off x="4786314" y="1571611"/>
            <a:ext cx="4000528" cy="28031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0034" y="4357694"/>
            <a:ext cx="41434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Ольга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</a:rPr>
              <a:t>Шевнина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 в театре им. Пушкина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786314" y="4357694"/>
            <a:ext cx="40005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Михаил Быков в Красноярском 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</a:rPr>
              <a:t>ТЮЗе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571604" y="5000636"/>
            <a:ext cx="592935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Проблемы близкие и далёкие – как актуализировать?</a:t>
            </a:r>
          </a:p>
          <a:p>
            <a:pPr indent="358775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Эпоха и обстоятельства – как их приблизить?</a:t>
            </a:r>
          </a:p>
          <a:p>
            <a:pPr indent="358775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Стиль и настроение – как попасть в резонанс? </a:t>
            </a:r>
          </a:p>
          <a:p>
            <a:pPr indent="358775"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Как подобрать ключи к образу?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Театральная тетрадь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500034" y="1428736"/>
            <a:ext cx="42148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Образ «Театральной тетради», форзац, обложка.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Вводная часть «Театральной тетради»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Задания, предваряющие просмотр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Центральный образ и основная идея спектакля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Структура организации творческих занятий на общеобразовательных уроках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Творческие задания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Список источников</a:t>
            </a:r>
            <a:endParaRPr lang="ru-RU" dirty="0"/>
          </a:p>
        </p:txBody>
      </p:sp>
      <p:pic>
        <p:nvPicPr>
          <p:cNvPr id="1026" name="Picture 2" descr="ÐÐ°ÑÑÐ¸Ð½ÐºÐ¸ Ð¿Ð¾ Ð·Ð°Ð¿ÑÐ¾ÑÑ Ð¢ÐµÐ°ÑÑÐ°Ð»ÑÐ½Ð°Ñ ÑÐµÑÑÐ°Ð´Ñ ÐÐ¾ÑÐ¾Ð»Ñ-ÐÐµÐ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472" y="4929198"/>
            <a:ext cx="3548034" cy="1774017"/>
          </a:xfrm>
          <a:prstGeom prst="rect">
            <a:avLst/>
          </a:prstGeom>
          <a:noFill/>
        </p:spPr>
      </p:pic>
      <p:pic>
        <p:nvPicPr>
          <p:cNvPr id="1028" name="Picture 4" descr="ÐÐ°ÑÑÐ¸Ð½ÐºÐ¸ Ð¿Ð¾ Ð·Ð°Ð¿ÑÐ¾ÑÑ Ð¢ÐµÐ°ÑÑÐ°Ð»ÑÐ½Ð°Ñ ÑÐµÑÑÐ°Ð´Ñ ÐÐ¾ÑÐ¾Ð»Ñ-ÐÐµÐ²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0694" y="5000636"/>
            <a:ext cx="3000396" cy="1681974"/>
          </a:xfrm>
          <a:prstGeom prst="rect">
            <a:avLst/>
          </a:prstGeom>
          <a:noFill/>
        </p:spPr>
      </p:pic>
      <p:pic>
        <p:nvPicPr>
          <p:cNvPr id="1030" name="Picture 6" descr="ÐÐ°ÑÑÐ¸Ð½ÐºÐ¸ Ð¿Ð¾ Ð·Ð°Ð¿ÑÐ¾ÑÑ Ð¢ÐµÐ°ÑÑÐ°Ð»ÑÐ½Ð°Ñ ÑÐµÑÑÐ°Ð´Ñ ÐÐ¾ÑÐ¾Ð»Ñ-ÐÐµÐ²"/>
          <p:cNvPicPr>
            <a:picLocks noChangeAspect="1" noChangeArrowheads="1"/>
          </p:cNvPicPr>
          <p:nvPr/>
        </p:nvPicPr>
        <p:blipFill>
          <a:blip r:embed="rId4"/>
          <a:srcRect b="16938"/>
          <a:stretch>
            <a:fillRect/>
          </a:stretch>
        </p:blipFill>
        <p:spPr bwMode="auto">
          <a:xfrm>
            <a:off x="5886761" y="1428737"/>
            <a:ext cx="2512726" cy="3143271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5143504" y="4572008"/>
            <a:ext cx="35004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Тетрадь мюзикла «Король-Лев»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IFY4JOgty9U.jpg"/>
          <p:cNvPicPr>
            <a:picLocks noChangeAspect="1"/>
          </p:cNvPicPr>
          <p:nvPr/>
        </p:nvPicPr>
        <p:blipFill>
          <a:blip r:embed="rId2" cstate="print"/>
          <a:srcRect t="15625"/>
          <a:stretch>
            <a:fillRect/>
          </a:stretch>
        </p:blipFill>
        <p:spPr>
          <a:xfrm>
            <a:off x="285720" y="285729"/>
            <a:ext cx="3214710" cy="2034314"/>
          </a:xfrm>
          <a:prstGeom prst="rect">
            <a:avLst/>
          </a:prstGeom>
        </p:spPr>
      </p:pic>
      <p:pic>
        <p:nvPicPr>
          <p:cNvPr id="4" name="Рисунок 3" descr="Ap1HeX8TUPc.jpg"/>
          <p:cNvPicPr>
            <a:picLocks noChangeAspect="1"/>
          </p:cNvPicPr>
          <p:nvPr/>
        </p:nvPicPr>
        <p:blipFill>
          <a:blip r:embed="rId3" cstate="print"/>
          <a:srcRect t="17708"/>
          <a:stretch>
            <a:fillRect/>
          </a:stretch>
        </p:blipFill>
        <p:spPr>
          <a:xfrm>
            <a:off x="285720" y="2428868"/>
            <a:ext cx="3240926" cy="2000264"/>
          </a:xfrm>
          <a:prstGeom prst="rect">
            <a:avLst/>
          </a:prstGeom>
        </p:spPr>
      </p:pic>
      <p:pic>
        <p:nvPicPr>
          <p:cNvPr id="7" name="Рисунок 6" descr="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5720" y="4572008"/>
            <a:ext cx="3255264" cy="21610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786182" y="428604"/>
            <a:ext cx="5000660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smtClean="0"/>
              <a:t>ТРИ ЭТАПА </a:t>
            </a:r>
          </a:p>
          <a:p>
            <a:pPr algn="ctr"/>
            <a:r>
              <a:rPr lang="ru-RU" sz="2800" b="1" dirty="0" smtClean="0"/>
              <a:t>организации личностно значимого </a:t>
            </a:r>
            <a:r>
              <a:rPr lang="ru-RU" sz="2800" b="1" dirty="0" smtClean="0"/>
              <a:t>события</a:t>
            </a:r>
          </a:p>
          <a:p>
            <a:pPr algn="ctr"/>
            <a:r>
              <a:rPr lang="ru-RU" sz="1400" b="1" dirty="0" smtClean="0"/>
              <a:t>(Климова Т.А. по </a:t>
            </a:r>
            <a:r>
              <a:rPr lang="ru-RU" sz="1400" b="1" dirty="0" err="1" smtClean="0"/>
              <a:t>Л.С.Выготскому</a:t>
            </a:r>
            <a:r>
              <a:rPr lang="ru-RU" sz="1400" b="1" dirty="0" smtClean="0"/>
              <a:t>)</a:t>
            </a:r>
            <a:endParaRPr lang="ru-RU" sz="1400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857620" y="2500306"/>
            <a:ext cx="485778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200000"/>
              </a:lnSpc>
              <a:spcBef>
                <a:spcPts val="2400"/>
              </a:spcBef>
              <a:spcAft>
                <a:spcPts val="2400"/>
              </a:spcAft>
              <a:buAutoNum type="arabicPeriod"/>
            </a:pPr>
            <a:r>
              <a:rPr lang="ru-RU" sz="2000" dirty="0" smtClean="0"/>
              <a:t>Совместно-разделённое переживание</a:t>
            </a:r>
          </a:p>
          <a:p>
            <a:pPr marL="342900" indent="-342900">
              <a:lnSpc>
                <a:spcPct val="200000"/>
              </a:lnSpc>
              <a:spcBef>
                <a:spcPts val="2400"/>
              </a:spcBef>
              <a:spcAft>
                <a:spcPts val="2400"/>
              </a:spcAft>
              <a:buAutoNum type="arabicPeriod"/>
            </a:pPr>
            <a:r>
              <a:rPr lang="ru-RU" sz="2000" dirty="0" smtClean="0"/>
              <a:t>Совместно-разделённое означивание</a:t>
            </a:r>
          </a:p>
          <a:p>
            <a:pPr marL="342900" indent="-342900">
              <a:lnSpc>
                <a:spcPct val="200000"/>
              </a:lnSpc>
              <a:spcBef>
                <a:spcPts val="2400"/>
              </a:spcBef>
              <a:spcAft>
                <a:spcPts val="2400"/>
              </a:spcAft>
              <a:buAutoNum type="arabicPeriod"/>
            </a:pPr>
            <a:r>
              <a:rPr lang="ru-RU" sz="2000" dirty="0" smtClean="0"/>
              <a:t>Формулирование личностных смыслов</a:t>
            </a:r>
            <a:endParaRPr lang="ru-RU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/>
          </a:bodyPr>
          <a:lstStyle/>
          <a:p>
            <a:r>
              <a:rPr lang="ru-RU" sz="4000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Много методик обсуждения</a:t>
            </a:r>
            <a:endParaRPr lang="ru-RU" sz="4000" b="1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1473" y="1142984"/>
            <a:ext cx="4500594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«Шапка вопросов»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</a:rPr>
              <a:t>Безоценочное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 интервью»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«Блиц-диалог»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«Обсуждение в игре и тренинге»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«Обсуждение-рисование»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«Контекстное обсуждение»</a:t>
            </a:r>
          </a:p>
          <a:p>
            <a:pPr indent="358775">
              <a:spcAft>
                <a:spcPts val="600"/>
              </a:spcAft>
              <a:buFont typeface="Arial" pitchFamily="34" charset="0"/>
              <a:buChar char="•"/>
            </a:pPr>
            <a:r>
              <a:rPr lang="ru-RU" dirty="0" smtClean="0">
                <a:solidFill>
                  <a:schemeClr val="accent5">
                    <a:lumMod val="50000"/>
                  </a:schemeClr>
                </a:solidFill>
              </a:rPr>
              <a:t>И многое-многое другое… </a:t>
            </a:r>
            <a:endParaRPr lang="ru-RU" dirty="0">
              <a:solidFill>
                <a:schemeClr val="accent5">
                  <a:lumMod val="50000"/>
                </a:schemeClr>
              </a:solidFill>
            </a:endParaRPr>
          </a:p>
        </p:txBody>
      </p:sp>
      <p:pic>
        <p:nvPicPr>
          <p:cNvPr id="4" name="Рисунок 5" descr="SDC1258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29322" y="1142984"/>
            <a:ext cx="2857520" cy="2143141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5" name="Рисунок 4" descr="0M4qd48sONw.jpg"/>
          <p:cNvPicPr>
            <a:picLocks noChangeAspect="1"/>
          </p:cNvPicPr>
          <p:nvPr/>
        </p:nvPicPr>
        <p:blipFill>
          <a:blip r:embed="rId3"/>
          <a:srcRect l="14062" t="7796" r="7031"/>
          <a:stretch>
            <a:fillRect/>
          </a:stretch>
        </p:blipFill>
        <p:spPr>
          <a:xfrm>
            <a:off x="642910" y="3714752"/>
            <a:ext cx="3143272" cy="2447697"/>
          </a:xfrm>
          <a:prstGeom prst="rect">
            <a:avLst/>
          </a:prstGeom>
        </p:spPr>
      </p:pic>
      <p:pic>
        <p:nvPicPr>
          <p:cNvPr id="11" name="Рисунок 10" descr="DSC_0298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277235" y="3786191"/>
            <a:ext cx="3545610" cy="23574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643570" y="3357562"/>
            <a:ext cx="321471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«Шапка вопросов» А.П.Ершовой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214942" y="6215082"/>
            <a:ext cx="39290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Обсуждение-рисование</a:t>
            </a:r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</a:rPr>
              <a:t> в Красноярске</a:t>
            </a:r>
            <a:endParaRPr lang="ru-RU" b="1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71472" y="6215082"/>
            <a:ext cx="32147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Блиц-диалог на фестивале </a:t>
            </a:r>
          </a:p>
          <a:p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«</a:t>
            </a:r>
            <a:r>
              <a:rPr lang="ru-RU" sz="1600" b="1" dirty="0" err="1" smtClean="0">
                <a:solidFill>
                  <a:schemeClr val="accent5">
                    <a:lumMod val="50000"/>
                  </a:schemeClr>
                </a:solidFill>
              </a:rPr>
              <a:t>Театальные</a:t>
            </a:r>
            <a:r>
              <a:rPr lang="ru-RU" sz="1600" b="1" dirty="0" smtClean="0">
                <a:solidFill>
                  <a:schemeClr val="accent5">
                    <a:lumMod val="50000"/>
                  </a:schemeClr>
                </a:solidFill>
              </a:rPr>
              <a:t> каникулы»</a:t>
            </a:r>
            <a:endParaRPr lang="ru-RU" sz="1600" b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28587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</a:br>
            <a:r>
              <a:rPr lang="ru-RU" b="1" dirty="0" err="1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Безоценочное</a:t>
            </a:r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 интервью</a:t>
            </a:r>
            <a: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  <a:t/>
            </a:r>
            <a:br>
              <a:rPr lang="ru-RU" b="1" dirty="0" smtClean="0">
                <a:solidFill>
                  <a:schemeClr val="accent4">
                    <a:lumMod val="10000"/>
                  </a:schemeClr>
                </a:solidFill>
              </a:rPr>
            </a:br>
            <a:endParaRPr lang="ru-RU" b="1" dirty="0" smtClean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0" y="1214438"/>
            <a:ext cx="6500813" cy="5508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Font typeface="+mj-lt"/>
              <a:buAutoNum type="arabicPeriod"/>
              <a:defRPr/>
            </a:pPr>
            <a:r>
              <a:rPr lang="ru-RU" sz="1600" u="sng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Вопрос на пробуждение эмоциональной памяти.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 Закройте глаза, какая картинка, (звук, текст и т. д.) всплывают у вас в памяти в первую секунду, когда произносят: «………» (название произведения)?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u="sng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Вопросы на легализацию и слив негативных эмоций.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Где вам было скучно? Что вас откровенно раздражало?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u="sng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Вопросы на пробуждение позитива и разрешение эмоциональной реакции. 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Где искренно смеялись? Где хотя бы улыбались? 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u="sng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Вопросы на глубинное переживание.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 Где было ощущение, что действие захватило вас по-настоящему и до конца? Где было грустно, больно, хотелось поплакать?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u="sng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Вопросы на личностную идентификацию.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 За кем из героев вы чаще всего наиболее пристально следили? С кем хотели бы оказаться в какой-то момент рядом?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u="sng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Вопросы на осознание художественного образа.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 Если бы произведение не имело названия – как бы Вы его назвали? Если бы там была не такая, а другая музыка, (цветовая гамма, декорации и т. д.) что-то изменилось бы для вас – что?</a:t>
            </a:r>
          </a:p>
          <a:p>
            <a:pPr marL="342900" indent="-342900">
              <a:buFont typeface="+mj-lt"/>
              <a:buAutoNum type="arabicPeriod"/>
              <a:defRPr/>
            </a:pPr>
            <a:r>
              <a:rPr lang="ru-RU" sz="1600" u="sng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Вопрос на осознание основного пафоса произведения.</a:t>
            </a:r>
            <a:r>
              <a:rPr lang="ru-RU" sz="1600" dirty="0">
                <a:solidFill>
                  <a:schemeClr val="accent6">
                    <a:lumMod val="50000"/>
                  </a:schemeClr>
                </a:solidFill>
                <a:latin typeface="Cambria" pitchFamily="18" charset="0"/>
              </a:rPr>
              <a:t> Кому из своих близких и знакомых Вы посоветовали бы посмотреть (прочитать, послушать) это произведение? Почему? </a:t>
            </a:r>
          </a:p>
        </p:txBody>
      </p:sp>
      <p:pic>
        <p:nvPicPr>
          <p:cNvPr id="5126" name="Рисунок 8" descr="Обсуждалки_Томск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00826" y="5072074"/>
            <a:ext cx="2500312" cy="1665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IMG_20200304_195326.jpg"/>
          <p:cNvPicPr>
            <a:picLocks noChangeAspect="1"/>
          </p:cNvPicPr>
          <p:nvPr/>
        </p:nvPicPr>
        <p:blipFill>
          <a:blip r:embed="rId3" cstate="print"/>
          <a:srcRect r="10525"/>
          <a:stretch>
            <a:fillRect/>
          </a:stretch>
        </p:blipFill>
        <p:spPr>
          <a:xfrm>
            <a:off x="6500826" y="2857496"/>
            <a:ext cx="2478090" cy="2071702"/>
          </a:xfrm>
          <a:prstGeom prst="rect">
            <a:avLst/>
          </a:prstGeom>
        </p:spPr>
      </p:pic>
      <p:pic>
        <p:nvPicPr>
          <p:cNvPr id="11" name="Рисунок 10" descr="IMG_541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500826" y="1071546"/>
            <a:ext cx="2500330" cy="16668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42875" y="1357313"/>
            <a:ext cx="5286375" cy="3714750"/>
          </a:xfrm>
        </p:spPr>
        <p:txBody>
          <a:bodyPr/>
          <a:lstStyle/>
          <a:p>
            <a:pPr>
              <a:lnSpc>
                <a:spcPct val="90000"/>
              </a:lnSpc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Творческая разминка на мобилизацию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 зеркало, превращения кисти руки в героев произведения и.</a:t>
            </a:r>
          </a:p>
          <a:p>
            <a:pPr>
              <a:lnSpc>
                <a:spcPct val="90000"/>
              </a:lnSpc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Укрепление эмоциональной памяти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: превращения в героев под диктовку педагога, сворачивание героев из кусочков ткани и т.д. </a:t>
            </a:r>
          </a:p>
          <a:p>
            <a:pPr>
              <a:lnSpc>
                <a:spcPct val="80000"/>
              </a:lnSpc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Выразительные свойства рисунка: о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бсуждаем, кидая участникам игры мячик, какой цвет грустный, какой весёлый, какой задумчивый. Какая линия добрая, а какая злая… </a:t>
            </a:r>
          </a:p>
          <a:p>
            <a:pPr>
              <a:lnSpc>
                <a:spcPct val="80000"/>
              </a:lnSpc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Прикосновение к жанровой особенности спектакля.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Нужно выбрать, материалы - чем рисовать, аргументировать свой выбор.</a:t>
            </a:r>
          </a:p>
          <a:p>
            <a:pPr>
              <a:spcBef>
                <a:spcPts val="0"/>
              </a:spcBef>
              <a:buFont typeface="+mj-lt"/>
              <a:buAutoNum type="arabicPeriod"/>
              <a:defRPr/>
            </a:pPr>
            <a:r>
              <a:rPr lang="ru-RU" sz="1600" u="sng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Освоение пространства сюжета. 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Рисуем местность, в которой живут герои: все закоулки и подробности. </a:t>
            </a:r>
          </a:p>
        </p:txBody>
      </p:sp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07375" cy="135731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Обсуждение-рисование </a:t>
            </a:r>
            <a:endParaRPr lang="ru-RU" sz="4000" u="sng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22533" name="Text Box 5"/>
          <p:cNvSpPr txBox="1">
            <a:spLocks noChangeArrowheads="1"/>
          </p:cNvSpPr>
          <p:nvPr/>
        </p:nvSpPr>
        <p:spPr bwMode="auto">
          <a:xfrm>
            <a:off x="5500688" y="3786188"/>
            <a:ext cx="3392487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Авторы - И. С.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Есина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, Е. В. Кочнева, А.Б. Никитина (МИОО)</a:t>
            </a:r>
          </a:p>
        </p:txBody>
      </p:sp>
      <p:pic>
        <p:nvPicPr>
          <p:cNvPr id="6149" name="Picture 7" descr="DSC03273_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3" y="4429125"/>
            <a:ext cx="3527425" cy="21383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150" name="Рисунок 6" descr="Есина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57813" y="1357313"/>
            <a:ext cx="3525837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51" name="Picture 7" descr="DSC03345_1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00063" y="5072063"/>
            <a:ext cx="2071687" cy="1497012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  <p:pic>
        <p:nvPicPr>
          <p:cNvPr id="6152" name="Picture 5" descr="SAM_6189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28938" y="5018088"/>
            <a:ext cx="2071687" cy="1554162"/>
          </a:xfrm>
          <a:prstGeom prst="rect">
            <a:avLst/>
          </a:prstGeom>
          <a:noFill/>
          <a:ln w="6350">
            <a:solidFill>
              <a:srgbClr val="000000"/>
            </a:solidFill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571500" y="142875"/>
            <a:ext cx="8429625" cy="45243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 характерам героев через их личные пространства.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Каждый участник группы рисует локальное, значимое место действия, например, домик одного из персонажей – какой у него характер, цвет, линия? Главное объяснить, почему хочется сделать именно так.</a:t>
            </a:r>
          </a:p>
          <a:p>
            <a:pPr>
              <a:defRPr/>
            </a:pPr>
            <a:r>
              <a:rPr lang="ru-RU" sz="1600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Актуализация событийного ряда.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Теперь в этом пространстве нужно нарисовать главных героев несколько раз, столько, сколько поворотных событий было для них в истории, выбрав для каждой истории своё место. Нужно подумать и нарисовать, если необходимо:</a:t>
            </a:r>
          </a:p>
          <a:p>
            <a:pPr indent="358775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Кто там ещё рядом? </a:t>
            </a:r>
          </a:p>
          <a:p>
            <a:pPr indent="358775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 расположены герои друг по отношению к другу? </a:t>
            </a:r>
          </a:p>
          <a:p>
            <a:pPr indent="358775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Какой линией у них нарисованы спинки? </a:t>
            </a:r>
          </a:p>
          <a:p>
            <a:pPr indent="358775">
              <a:buFont typeface="Arial" pitchFamily="34" charset="0"/>
              <a:buChar char="•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Какие у них позы?</a:t>
            </a:r>
          </a:p>
          <a:p>
            <a:pPr>
              <a:defRPr/>
            </a:pPr>
            <a:r>
              <a:rPr lang="ru-RU" sz="1600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Идентификация.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Каждый рисует себя в любой точке листа, которая кажется ему подходящей. Каждый решает, что бы он там делал? Защищал героя? Помогал? Учился бы чему-то вместе с ним? Или прятался рядом? Выдумал бы что-то иное? Где я, и что делаю?</a:t>
            </a:r>
          </a:p>
          <a:p>
            <a:pPr>
              <a:defRPr/>
            </a:pPr>
            <a:r>
              <a:rPr lang="ru-RU" sz="1600" u="sng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Вербализация.</a:t>
            </a: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В выбранной точке листа написать короткое послание кому-то из героев или авторов. Самое главное, что важно сказать. </a:t>
            </a:r>
          </a:p>
          <a:p>
            <a:pPr>
              <a:spcBef>
                <a:spcPts val="0"/>
              </a:spcBef>
              <a:buFont typeface="+mj-lt"/>
              <a:buAutoNum type="arabicPeriod"/>
              <a:defRPr/>
            </a:pPr>
            <a:endParaRPr lang="ru-RU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142875" y="142875"/>
            <a:ext cx="428625" cy="42783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600" dirty="0">
                <a:solidFill>
                  <a:schemeClr val="accent4">
                    <a:lumMod val="10000"/>
                  </a:schemeClr>
                </a:solidFill>
              </a:rPr>
              <a:t>6.</a:t>
            </a: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accent4">
                    <a:lumMod val="10000"/>
                  </a:schemeClr>
                </a:solidFill>
              </a:rPr>
              <a:t>7.</a:t>
            </a: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accent4">
                    <a:lumMod val="10000"/>
                  </a:schemeClr>
                </a:solidFill>
              </a:rPr>
              <a:t>8.</a:t>
            </a: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  <a:p>
            <a:pPr>
              <a:defRPr/>
            </a:pPr>
            <a:r>
              <a:rPr lang="ru-RU" sz="1600" dirty="0">
                <a:solidFill>
                  <a:schemeClr val="accent4">
                    <a:lumMod val="10000"/>
                  </a:schemeClr>
                </a:solidFill>
              </a:rPr>
              <a:t>9.</a:t>
            </a:r>
          </a:p>
          <a:p>
            <a:pPr>
              <a:defRPr/>
            </a:pPr>
            <a:endParaRPr lang="ru-RU" sz="1600" dirty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7172" name="Picture 8" descr="C:\Users\Александра\Pictures\ТЕАТР - ДЕТИ - ПЕДАГОГИ\Мы в Красноярске\Снежная королева_рисовалки\Снежка_ рисовалка_ 29.01_Алёна\Избранное\DSC_0298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" y="4572000"/>
            <a:ext cx="3214688" cy="2136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3" name="Picture 9" descr="C:\Users\Александра\Pictures\ТЕАТР - ДЕТИ - ПЕДАГОГИ\Мы в Красноярске\Снежная королева_рисовалки\Снежка_рисовалка_Ксения Баженова\Избранное\SDC11602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000750" y="4572000"/>
            <a:ext cx="2833688" cy="212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174" name="Picture 10" descr="C:\Users\Александра\Pictures\ТЕАТР - ДЕТИ - ПЕДАГОГИ\Мы в Красноярске\Снежная королева_рисовалки\Снежка_ рисовалка_ 29.01_Алёна\Избранное\DSC_0330_cr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56038" y="4572000"/>
            <a:ext cx="2103437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Игра и тренинг</a:t>
            </a:r>
            <a:b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endParaRPr lang="ru-RU" sz="1400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" y="1143000"/>
            <a:ext cx="5286375" cy="5500688"/>
          </a:xfrm>
        </p:spPr>
        <p:txBody>
          <a:bodyPr/>
          <a:lstStyle/>
          <a:p>
            <a:pPr>
              <a:lnSpc>
                <a:spcPct val="90000"/>
              </a:lnSpc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Игры на концентрацию внимания (поймать хлопок,  дирижёр; было – не было и др.)  ;</a:t>
            </a:r>
          </a:p>
          <a:p>
            <a:pPr>
              <a:lnSpc>
                <a:spcPct val="90000"/>
              </a:lnSpc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Игры на пробуждение эмоциональной памяти (превращения в героев  спектакля,  путешествия в разных средах, характерных для спектакля,  создание </a:t>
            </a:r>
            <a:r>
              <a:rPr lang="ru-RU" sz="16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звуко-шумовой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атмосферы спектакля и т.д.);</a:t>
            </a:r>
          </a:p>
          <a:p>
            <a:pPr>
              <a:lnSpc>
                <a:spcPct val="90000"/>
              </a:lnSpc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Игры на актуализацию художественных деталей  (воспроизведение запомнившегося жеста, интонации,  превращения в  значимые детали костюмов и элементы реквизита и т.д.) ;</a:t>
            </a:r>
          </a:p>
          <a:p>
            <a:pPr>
              <a:lnSpc>
                <a:spcPct val="90000"/>
              </a:lnSpc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Игры на воссоздание целостного художественного образа (живые картины по пристройке на тему спектакля,  диагональ-импровизация на тему спектакля,  расстановка фигур на основе элементов </a:t>
            </a:r>
            <a:r>
              <a:rPr lang="ru-RU" sz="1600" dirty="0" err="1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психодрамы</a:t>
            </a: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и  др.);</a:t>
            </a:r>
          </a:p>
          <a:p>
            <a:pPr>
              <a:lnSpc>
                <a:spcPct val="90000"/>
              </a:lnSpc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Игры на создание вторичного художественного образа (рисование образа спектакля различными частями тела на воображаемом экране,  невербальный диалог о спектакле, создание живой рекламы спектакля и др.)  . </a:t>
            </a:r>
          </a:p>
          <a:p>
            <a:pPr>
              <a:lnSpc>
                <a:spcPct val="90000"/>
              </a:lnSpc>
              <a:defRPr/>
            </a:pPr>
            <a:endParaRPr lang="ru-RU" sz="16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ru-RU" sz="16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>
              <a:lnSpc>
                <a:spcPct val="90000"/>
              </a:lnSpc>
              <a:defRPr/>
            </a:pPr>
            <a:endParaRPr lang="ru-RU" sz="1600" dirty="0" smtClean="0">
              <a:solidFill>
                <a:schemeClr val="accent4">
                  <a:lumMod val="10000"/>
                </a:schemeClr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572125" y="3214688"/>
            <a:ext cx="3429000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Авторы –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</a:rPr>
              <a:t>Есина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</a:rPr>
              <a:t> И.С., Рыбакова Ю.Н., Быков М.Ю.  (МИОО)</a:t>
            </a:r>
            <a:endParaRPr lang="ru-RU" sz="14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10245" name="Picture 11" descr="C:\Users\Александра\Pictures\ТЕАТР - ДЕТИ - ПЕДАГОГИ\Мы в Красноярске\Солдатик_тренинг\Стойкий оловянный_тренинг_Ксения Баженова\Избранное\SDC11431_cr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63" y="3786188"/>
            <a:ext cx="3294062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46" name="Picture 12" descr="C:\Users\Александра\Pictures\ТЕАТР - ДЕТИ - ПЕДАГОГИ\Мы в Красноярске\Снежная королева_рисовалки\Снежка_ рисовалка_ 29.01_Алёна\Избранное\DSC_0235_cr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43563" y="1047750"/>
            <a:ext cx="3286125" cy="2173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6" descr="урок по Гоголю,1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86438" y="4146550"/>
            <a:ext cx="3176587" cy="2436813"/>
          </a:xfrm>
          <a:prstGeom prst="rect">
            <a:avLst/>
          </a:prstGeom>
          <a:noFill/>
          <a:ln w="19050">
            <a:solidFill>
              <a:srgbClr val="000000"/>
            </a:solidFill>
            <a:miter lim="800000"/>
            <a:headEnd/>
            <a:tailEnd/>
          </a:ln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Контекстное обсуждение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" y="1214438"/>
            <a:ext cx="5286375" cy="5429250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Творческое занятие, построенное на погружении участников в культурный контекст художественного события.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Возможны варианты:</a:t>
            </a:r>
          </a:p>
          <a:p>
            <a:pPr marL="0" indent="358775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Эпоха, о которой идёт речь в произведении;</a:t>
            </a:r>
          </a:p>
          <a:p>
            <a:pPr marL="0" indent="358775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Эпоха, когда создано произведение и её стилевые особенности;</a:t>
            </a:r>
          </a:p>
          <a:p>
            <a:pPr marL="0" indent="358775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Иные произведения того же автора;</a:t>
            </a:r>
          </a:p>
          <a:p>
            <a:pPr marL="0" indent="358775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Особенности жанра;</a:t>
            </a:r>
          </a:p>
          <a:p>
            <a:pPr marL="0" indent="358775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Диалоги культур, в которые вступают авторы и т.д.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Алгоритм построения занятия:</a:t>
            </a:r>
          </a:p>
          <a:p>
            <a:pPr marL="0" eaLnBrk="1" hangingPunct="1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Пробуждение эмоциональной памяти;</a:t>
            </a:r>
          </a:p>
          <a:p>
            <a:pPr marL="0" eaLnBrk="1" hangingPunct="1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Актуализация опыта в избранной области погружения;</a:t>
            </a:r>
          </a:p>
          <a:p>
            <a:pPr marL="0" eaLnBrk="1" hangingPunct="1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Получение новых знаний в избранной области погружения;</a:t>
            </a:r>
          </a:p>
          <a:p>
            <a:pPr marL="0" eaLnBrk="1" hangingPunct="1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Осмысление увиденного в контексте избранной области погружения;</a:t>
            </a:r>
          </a:p>
          <a:p>
            <a:pPr marL="0" eaLnBrk="1" hangingPunct="1">
              <a:spcBef>
                <a:spcPts val="0"/>
              </a:spcBef>
              <a:buFont typeface="Wingdings" pitchFamily="2" charset="2"/>
              <a:buChar char="ü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Создание творческого продукта.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0" y="3143250"/>
            <a:ext cx="3286125" cy="95408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Авторы методики – Никитина А.Б., Рыбакова Ю.Н., Быков М.Ю. </a:t>
            </a:r>
          </a:p>
          <a:p>
            <a:pPr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(Московский общественный центр театральной педагогики) 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11270" name="Picture 7" descr="C:\public\Для личного сайта\АртКаникулы_2014\Семинар_Текст_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807075" y="1071563"/>
            <a:ext cx="3122613" cy="207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1" name="Рисунок 5" descr="SDC1258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286375" y="4000500"/>
            <a:ext cx="3619500" cy="271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72" name="TextBox 6"/>
          <p:cNvSpPr txBox="1">
            <a:spLocks noChangeArrowheads="1"/>
          </p:cNvSpPr>
          <p:nvPr/>
        </p:nvSpPr>
        <p:spPr bwMode="auto">
          <a:xfrm>
            <a:off x="285750" y="1428750"/>
            <a:ext cx="4857750" cy="4770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6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Типы вопросов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Проверяем друг друга: были ли мы здесь на самом деле? «А вы заметили кто? когда? где? Что?» (Я-то заметил, и хочу Вас проверить!)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Задаём вопросы о том, что нас искренно удивило. «Я и вправду не понял, почему … ?»</a:t>
            </a:r>
          </a:p>
          <a:p>
            <a:pPr marL="342900" indent="-342900">
              <a:spcBef>
                <a:spcPts val="0"/>
              </a:spcBef>
              <a:spcAft>
                <a:spcPts val="0"/>
              </a:spcAft>
              <a:buFont typeface="+mj-lt"/>
              <a:buAutoNum type="arabicPeriod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Делимся ощущениями и размышлениями. «Мне показалось, что … , а что ты думаешь об этом?»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Каждый  вопрос пишется на отдельной бумажке, и кладётся в шляпу.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Из неё  достают чужие вопросы. Сначала работают с 1-ыми, потом со 2-ыфми, потом с 3-ими. Выбирают из них самые интересные, и отвечают, как считают нужным.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Ответы могут быть от группки или человека.</a:t>
            </a:r>
          </a:p>
          <a:p>
            <a:pPr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 выступлению основного «ответчика» можно добавлять свои версии всем участникам разговора. </a:t>
            </a:r>
            <a:endParaRPr lang="ru-RU" sz="16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457200" y="0"/>
            <a:ext cx="8229600" cy="1071563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Шапка вопросов</a:t>
            </a:r>
            <a:br>
              <a:rPr lang="ru-RU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</a:br>
            <a:endParaRPr lang="ru-RU" b="1" dirty="0" smtClean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  <p:pic>
        <p:nvPicPr>
          <p:cNvPr id="4101" name="Рисунок 7" descr="Ершова с детьми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86375" y="1333500"/>
            <a:ext cx="3571875" cy="238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072063" y="3714750"/>
            <a:ext cx="3929062" cy="3079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Автор методики – А.П.Ершова (ИХО РАО)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5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0" tmFilter="0, 0; .2, .5; .8, .5; 1, 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0" autoRev="1" fill="hold"/>
                                        <p:tgtEl>
                                          <p:spTgt spid="717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8000"/>
                            </p:stCondLst>
                            <p:childTnLst>
                              <p:par>
                                <p:cTn id="14" presetID="7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" grpId="0"/>
      <p:bldP spid="512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071563"/>
          </a:xfrm>
        </p:spPr>
        <p:txBody>
          <a:bodyPr/>
          <a:lstStyle/>
          <a:p>
            <a:pPr eaLnBrk="1" hangingPunct="1">
              <a:defRPr/>
            </a:pPr>
            <a:r>
              <a:rPr lang="ru-RU" sz="4000" b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Блиц-диалог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42875" y="1071563"/>
            <a:ext cx="5429250" cy="5500687"/>
          </a:xfrm>
        </p:spPr>
        <p:txBody>
          <a:bodyPr/>
          <a:lstStyle/>
          <a:p>
            <a:pPr marL="0" indent="0" eaLnBrk="1" hangingPunct="1">
              <a:spcBef>
                <a:spcPts val="0"/>
              </a:spcBef>
              <a:buFontTx/>
              <a:buNone/>
              <a:defRPr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До начала спектакля ведущий актуализирует с детьми «правила поведения для хороших зрителей» в форме диалога: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Если бы Вы, дорогие зрители, были актёрами, каким зрителям Вы бы были рады?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 Вы думаете, какие вещи нужно класть в сумочку, когда Вы собираетесь в театр, а какие лучше оставить дома и почему?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 Вы думаете, если Вам очень сильно что-то понравилось в спектакле – как можно выразить свои чувства, чтобы актёрам было приятно, и соседям не слишком мешало смотреть?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 как можно выразить свои чувства, если Вам что-то очень не понравилось так,  чтобы не причинить неприятностей актёрам и зрителям? </a:t>
            </a:r>
          </a:p>
          <a:p>
            <a:pPr marL="457200" indent="-457200">
              <a:buFontTx/>
              <a:buAutoNum type="arabicPeriod"/>
              <a:defRPr/>
            </a:pPr>
            <a:r>
              <a:rPr lang="ru-RU" sz="1600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Давайте попробуем придумать самые главные правила настоящих театральных зрителей. </a:t>
            </a:r>
          </a:p>
          <a:p>
            <a:pPr marL="0" indent="0">
              <a:spcBef>
                <a:spcPts val="0"/>
              </a:spcBef>
              <a:buFontTx/>
              <a:buNone/>
              <a:defRPr/>
            </a:pPr>
            <a:r>
              <a:rPr lang="ru-RU" sz="1600" i="1" dirty="0" smtClean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Ведущий сообщает, что в конце спектакля он проведёт конкурс на самого лучшего и внимательного зрителя, и проверит, кто и как смотрел, кто и что увидел.</a:t>
            </a:r>
          </a:p>
          <a:p>
            <a:pPr marL="457200" indent="-457200">
              <a:buFontTx/>
              <a:buNone/>
              <a:defRPr/>
            </a:pPr>
            <a:endParaRPr lang="ru-RU" sz="16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ru-RU" sz="2000" dirty="0" smtClean="0">
              <a:solidFill>
                <a:schemeClr val="accent4">
                  <a:lumMod val="10000"/>
                </a:schemeClr>
              </a:solidFill>
            </a:endParaRPr>
          </a:p>
          <a:p>
            <a:pPr algn="ctr" eaLnBrk="1" hangingPunct="1">
              <a:lnSpc>
                <a:spcPct val="80000"/>
              </a:lnSpc>
              <a:buFontTx/>
              <a:buNone/>
              <a:defRPr/>
            </a:pPr>
            <a:endParaRPr lang="ru-RU" sz="2000" dirty="0" smtClean="0">
              <a:solidFill>
                <a:schemeClr val="accent4">
                  <a:lumMod val="10000"/>
                </a:schemeClr>
              </a:solidFill>
            </a:endParaRPr>
          </a:p>
        </p:txBody>
      </p:sp>
      <p:pic>
        <p:nvPicPr>
          <p:cNvPr id="8196" name="Picture 9" descr="C:\Users\Александра\Pictures\ТЕАТР - ДЕТИ - ПЕДАГОГИ\2010.11.13-20 фестиваль Пермь\2010.11.14 война\DSC0267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572125" y="1143000"/>
            <a:ext cx="3365500" cy="2000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197" name="Picture 11" descr="C:\Users\Александра\Documents\Мои Презентации\Театральная педагогика\Театральная педагогика сегодня_фото\DSC_0900.JPG"/>
          <p:cNvPicPr>
            <a:picLocks noChangeAspect="1" noChangeArrowheads="1"/>
          </p:cNvPicPr>
          <p:nvPr/>
        </p:nvPicPr>
        <p:blipFill>
          <a:blip r:embed="rId3" cstate="print"/>
          <a:srcRect t="16908" r="20557" b="11725"/>
          <a:stretch>
            <a:fillRect/>
          </a:stretch>
        </p:blipFill>
        <p:spPr bwMode="auto">
          <a:xfrm>
            <a:off x="6357938" y="3714750"/>
            <a:ext cx="2000250" cy="2705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5429250" y="3143250"/>
            <a:ext cx="3571875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Авторы методики - Рыбакова Ю.Н.,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Печерникова</a:t>
            </a:r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 В.В. (АНО «Пролог»)</a:t>
            </a:r>
            <a:endParaRPr lang="ru-RU" sz="1400" dirty="0">
              <a:solidFill>
                <a:schemeClr val="accent2">
                  <a:lumMod val="50000"/>
                </a:schemeClr>
              </a:solidFill>
              <a:latin typeface="Cambr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Box 3"/>
          <p:cNvSpPr txBox="1">
            <a:spLocks noChangeArrowheads="1"/>
          </p:cNvSpPr>
          <p:nvPr/>
        </p:nvSpPr>
        <p:spPr bwMode="auto">
          <a:xfrm>
            <a:off x="179388" y="188913"/>
            <a:ext cx="6107112" cy="6002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После спектакля ведущий задаёт вопросы на наблюдательность. Вопросы постепенно усложняются. </a:t>
            </a:r>
          </a:p>
          <a:p>
            <a:pPr>
              <a:defRPr/>
            </a:pPr>
            <a:r>
              <a:rPr lang="ru-RU" sz="1600" i="1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От формальных к постижению сути.  </a:t>
            </a:r>
          </a:p>
          <a:p>
            <a:pPr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1. Вопросы, на которые можно ответить точно: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Кто из героев появился первый, как и откуда? 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Кто как был одет? 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Какие цвета и фактуры повторялись в разных костюмах и элементах декорации? </a:t>
            </a:r>
          </a:p>
          <a:p>
            <a:pPr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2. Вопросы, на которые можно найти более-менее точные ответы: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 менялись цвет, свет, костюмы, декорации в определённых сценах? Важно ли это?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Можно ли заметить похожие словечки и жесты у разных героев? Важно ли это? 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По каким принципам можно сгруппировать персонажей или отдельные сцены?</a:t>
            </a:r>
          </a:p>
          <a:p>
            <a:pPr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3. Вопросы на которые нет точных ответов: 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Какое главное открытие сделал для себя главный герой? 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Как изменился герой от начала к концу спектакля?</a:t>
            </a:r>
          </a:p>
          <a:p>
            <a:pPr indent="358775">
              <a:buFont typeface="Wingdings" pitchFamily="2" charset="2"/>
              <a:buChar char="ü"/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Что шепнул бы герой на ухо своему лучшему другу, когда история закончилась?</a:t>
            </a:r>
          </a:p>
          <a:p>
            <a:pPr>
              <a:defRPr/>
            </a:pPr>
            <a:r>
              <a:rPr lang="ru-RU" sz="1600" dirty="0">
                <a:solidFill>
                  <a:schemeClr val="accent2">
                    <a:lumMod val="50000"/>
                  </a:schemeClr>
                </a:solidFill>
                <a:latin typeface="Cambria" pitchFamily="18" charset="0"/>
              </a:rPr>
              <a:t>А потом тем, кто больше всего сказал по дулу и внимательнее всех слушал других раздают леденцы или воздушные шарики, с таким расчётом, чтобы они могли поделиться с товарищами. </a:t>
            </a:r>
          </a:p>
        </p:txBody>
      </p:sp>
      <p:pic>
        <p:nvPicPr>
          <p:cNvPr id="9219" name="Рисунок 4" descr="Оренбург_обсуждалки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215063" y="2286000"/>
            <a:ext cx="2782887" cy="1857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0" name="Picture 11" descr="C:\public\Для личного сайта\АртКаникулы_2014\Блиц_Х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15063" y="214313"/>
            <a:ext cx="2749550" cy="1833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21" name="Picture 12" descr="C:\Users\Александра\Pictures\ТЕАТР - ДЕТИ - ПЕДАГОГИ\Пермь_Тёплая ладошка_1\1 краевой фестиваль,27.11.08\27.11.08 171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215063" y="4429125"/>
            <a:ext cx="2762250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/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Читка как особый жанр</a:t>
            </a:r>
            <a:endParaRPr lang="ru-RU" dirty="0"/>
          </a:p>
        </p:txBody>
      </p:sp>
      <p:sp>
        <p:nvSpPr>
          <p:cNvPr id="3" name="TextBox 2"/>
          <p:cNvSpPr txBox="1"/>
          <p:nvPr/>
        </p:nvSpPr>
        <p:spPr>
          <a:xfrm>
            <a:off x="428597" y="1142984"/>
            <a:ext cx="5500725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Разговор – настройка на общение и восприятие.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Артисты читают подготовленные фрагменты.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Дети выбирают и читают случайный дополнительный отрывок.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Обсуждаем открытия.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Творческие работы на тему читки: совместные репетиции детей и артистов этюдов-визиток на тему книги, создание афиш, акростихов,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фанфиков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 и т.д.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Демонстрация и обсуждение творческих работ.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Беседа с автором и издателем. </a:t>
            </a:r>
          </a:p>
          <a:p>
            <a:pPr marL="457200" indent="-457200">
              <a:buFont typeface="+mj-lt"/>
              <a:buAutoNum type="arabicPeriod"/>
            </a:pP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Автограф-сесии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</a:t>
            </a:r>
            <a:r>
              <a:rPr lang="ru-RU" dirty="0" err="1" smtClean="0">
                <a:solidFill>
                  <a:schemeClr val="accent1">
                    <a:lumMod val="50000"/>
                  </a:schemeClr>
                </a:solidFill>
              </a:rPr>
              <a:t>фото-сесии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</a:rPr>
              <a:t>, локальное общение. </a:t>
            </a:r>
            <a:endParaRPr lang="ru-RU" dirty="0"/>
          </a:p>
        </p:txBody>
      </p:sp>
      <p:pic>
        <p:nvPicPr>
          <p:cNvPr id="4" name="Рисунок 3" descr="DSC_7500.JPG"/>
          <p:cNvPicPr>
            <a:picLocks noChangeAspect="1"/>
          </p:cNvPicPr>
          <p:nvPr/>
        </p:nvPicPr>
        <p:blipFill>
          <a:blip r:embed="rId2" cstate="print"/>
          <a:srcRect l="12698"/>
          <a:stretch>
            <a:fillRect/>
          </a:stretch>
        </p:blipFill>
        <p:spPr>
          <a:xfrm>
            <a:off x="6487114" y="1214422"/>
            <a:ext cx="2442603" cy="1857388"/>
          </a:xfrm>
          <a:prstGeom prst="rect">
            <a:avLst/>
          </a:prstGeom>
        </p:spPr>
      </p:pic>
      <p:pic>
        <p:nvPicPr>
          <p:cNvPr id="5" name="Рисунок 4" descr="DSC_7769.JPG"/>
          <p:cNvPicPr>
            <a:picLocks noChangeAspect="1"/>
          </p:cNvPicPr>
          <p:nvPr/>
        </p:nvPicPr>
        <p:blipFill>
          <a:blip r:embed="rId3" cstate="print"/>
          <a:srcRect l="10498" t="20137" r="6109" b="3194"/>
          <a:stretch>
            <a:fillRect/>
          </a:stretch>
        </p:blipFill>
        <p:spPr>
          <a:xfrm>
            <a:off x="6500826" y="5214950"/>
            <a:ext cx="2458015" cy="1500198"/>
          </a:xfrm>
          <a:prstGeom prst="rect">
            <a:avLst/>
          </a:prstGeom>
        </p:spPr>
      </p:pic>
      <p:pic>
        <p:nvPicPr>
          <p:cNvPr id="6" name="Рисунок 5" descr="52889879_1985106361618134_2687802186083074048_o.jpg"/>
          <p:cNvPicPr>
            <a:picLocks noChangeAspect="1"/>
          </p:cNvPicPr>
          <p:nvPr/>
        </p:nvPicPr>
        <p:blipFill>
          <a:blip r:embed="rId4" cstate="print"/>
          <a:srcRect l="5011" r="4785"/>
          <a:stretch>
            <a:fillRect/>
          </a:stretch>
        </p:blipFill>
        <p:spPr>
          <a:xfrm>
            <a:off x="6500826" y="3286124"/>
            <a:ext cx="2425539" cy="1785950"/>
          </a:xfrm>
          <a:prstGeom prst="rect">
            <a:avLst/>
          </a:prstGeom>
        </p:spPr>
      </p:pic>
      <p:pic>
        <p:nvPicPr>
          <p:cNvPr id="7" name="Рисунок 6" descr="B7oNSeEuEqs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85720" y="4857760"/>
            <a:ext cx="2476486" cy="1857364"/>
          </a:xfrm>
          <a:prstGeom prst="rect">
            <a:avLst/>
          </a:prstGeom>
        </p:spPr>
      </p:pic>
      <p:pic>
        <p:nvPicPr>
          <p:cNvPr id="8" name="Picture 2" descr="https://downloader.disk.yandex.ru/preview/3f9e4b000eef68a3bed23ca8c9b0f6e3ad16ab65d5fb6ed12c9d1969570e2afb/5bf08ca8/fKqInKw3d7bLFOeFnMGnhECCIAFdFeCMIoSDh9iZhlGtgHyTRAbF7UnIVX3gvIWtdUIgx4OjxksZ4yUHs0Q8L7sRTqaGS59bdJfGE5LzweWr8npumZHI4midPdWhecNq?uid=0&amp;filename=6.JPG&amp;disposition=inline&amp;hash=&amp;limit=0&amp;content_type=image%2Fjpeg&amp;tknv=v2&amp;size=1583x709"/>
          <p:cNvPicPr>
            <a:picLocks noChangeAspect="1" noChangeArrowheads="1"/>
          </p:cNvPicPr>
          <p:nvPr/>
        </p:nvPicPr>
        <p:blipFill>
          <a:blip r:embed="rId6"/>
          <a:srcRect l="6320" t="19041" r="10112"/>
          <a:stretch>
            <a:fillRect/>
          </a:stretch>
        </p:blipFill>
        <p:spPr bwMode="auto">
          <a:xfrm>
            <a:off x="3071802" y="4857760"/>
            <a:ext cx="2888014" cy="1857388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214422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Разнообразные клубные программы</a:t>
            </a:r>
            <a:endParaRPr lang="ru-RU" dirty="0"/>
          </a:p>
        </p:txBody>
      </p:sp>
      <p:pic>
        <p:nvPicPr>
          <p:cNvPr id="3" name="Picture 6" descr="https://downloader.disk.yandex.ru/preview/5a0061c9500cba378cfb4ada096ddb15a0dc7b9072239ad6d59aa7e1c3ce4a0c/5bf08a09/Qa3N3kBrCfEG-ENGFlslq7JgwzpPfxAlO3xEKdgkTE5LbxjvVXKaXJYyg1ttafBuA0UlWaalmNnLgUGzmpR52w%3D%3D?uid=0&amp;filename=_MG_9455.jpg&amp;disposition=inline&amp;hash=&amp;limit=0&amp;content_type=image%2Fjpeg&amp;tknv=v2&amp;size=1600x709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428736"/>
            <a:ext cx="3000396" cy="1999324"/>
          </a:xfrm>
          <a:prstGeom prst="rect">
            <a:avLst/>
          </a:prstGeom>
          <a:noFill/>
        </p:spPr>
      </p:pic>
      <p:pic>
        <p:nvPicPr>
          <p:cNvPr id="4" name="Рисунок 3" descr="2_DSC_0148.JPG"/>
          <p:cNvPicPr>
            <a:picLocks noChangeAspect="1"/>
          </p:cNvPicPr>
          <p:nvPr/>
        </p:nvPicPr>
        <p:blipFill>
          <a:blip r:embed="rId3" cstate="print"/>
          <a:srcRect l="23331"/>
          <a:stretch>
            <a:fillRect/>
          </a:stretch>
        </p:blipFill>
        <p:spPr>
          <a:xfrm>
            <a:off x="3214678" y="4143380"/>
            <a:ext cx="2311455" cy="2286016"/>
          </a:xfrm>
          <a:prstGeom prst="rect">
            <a:avLst/>
          </a:prstGeom>
        </p:spPr>
      </p:pic>
      <p:pic>
        <p:nvPicPr>
          <p:cNvPr id="5" name="Picture 4" descr="https://downloader.disk.yandex.ru/preview/1dd12f9ec382b9810c1374ccaf739ac85e2b877a9de83e7fe593d72f0bfbb076/5bf087c5/fKqInKw3d7bLFOeFnMGnhM22Q2dIV7_J8uVkZFrUvSZeE-SHBTKJtveC4FGgeA-ffS3cEoZBMyIbTQcr7wFIdg3gMGl9yDw14n-DELZDg_ur8npumZHI4midPdWhecNq?uid=0&amp;filename=6.JPG&amp;disposition=inline&amp;hash=&amp;limit=0&amp;content_type=image%2Fjpeg&amp;tknv=v2&amp;size=1583x709"/>
          <p:cNvPicPr>
            <a:picLocks noChangeAspect="1" noChangeArrowheads="1"/>
          </p:cNvPicPr>
          <p:nvPr/>
        </p:nvPicPr>
        <p:blipFill>
          <a:blip r:embed="rId4"/>
          <a:srcRect l="17706" t="13258" r="18233" b="13035"/>
          <a:stretch>
            <a:fillRect/>
          </a:stretch>
        </p:blipFill>
        <p:spPr bwMode="auto">
          <a:xfrm>
            <a:off x="142844" y="4143380"/>
            <a:ext cx="2981737" cy="2286016"/>
          </a:xfrm>
          <a:prstGeom prst="rect">
            <a:avLst/>
          </a:prstGeom>
          <a:noFill/>
        </p:spPr>
      </p:pic>
      <p:pic>
        <p:nvPicPr>
          <p:cNvPr id="6" name="Picture 2" descr="https://downloader.disk.yandex.ru/preview/b2be203953548c93522dde889afc3c09d7718852a6676dbd1fb34d4a44e0efc0/5bf08c01/fKqInKw3d7bLFOeFnMGnhGuFFT3vj-Wh4lLA55k3S_zn5Razp0JOHHmMQ5hDtEDfjm-0iBx1pWSFCRiYb1azZlZUOSuwEiUQti06azk8hNur8npumZHI4midPdWhecNq?uid=0&amp;filename=DSC_7259.JPG&amp;disposition=inline&amp;hash=&amp;limit=0&amp;content_type=image%2Fjpeg&amp;tknv=v2&amp;size=1583x709"/>
          <p:cNvPicPr>
            <a:picLocks noChangeAspect="1" noChangeArrowheads="1"/>
          </p:cNvPicPr>
          <p:nvPr/>
        </p:nvPicPr>
        <p:blipFill>
          <a:blip r:embed="rId5"/>
          <a:srcRect l="1840" t="10714" r="11868"/>
          <a:stretch>
            <a:fillRect/>
          </a:stretch>
        </p:blipFill>
        <p:spPr bwMode="auto">
          <a:xfrm>
            <a:off x="5665932" y="4143380"/>
            <a:ext cx="3328072" cy="2286016"/>
          </a:xfrm>
          <a:prstGeom prst="rect">
            <a:avLst/>
          </a:prstGeom>
          <a:noFill/>
        </p:spPr>
      </p:pic>
      <p:pic>
        <p:nvPicPr>
          <p:cNvPr id="7" name="Рисунок 6" descr="Мастер-класс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00760" y="1428736"/>
            <a:ext cx="3013091" cy="2000264"/>
          </a:xfrm>
          <a:prstGeom prst="rect">
            <a:avLst/>
          </a:prstGeom>
        </p:spPr>
      </p:pic>
      <p:pic>
        <p:nvPicPr>
          <p:cNvPr id="8" name="Рисунок 7" descr="Янина Куштевская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62302" y="1428736"/>
            <a:ext cx="2667019" cy="2000264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500166" y="357166"/>
            <a:ext cx="6929486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Личный сайт Александры Никитиной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«Учить и учиться с удовольствием»: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hlinkClick r:id="rId2"/>
              </a:rPr>
              <a:t>http://alexandranikitina.wix.com/alexandranikitina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Блог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ЛСКОП МГПУ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иТП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.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иТД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/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театральнаяпедагогика.рф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hlinkClick r:id="rId3"/>
              </a:rPr>
              <a:t>http://xn--80aaaaaraffd1byaf2aulm7ac7rnc.xn--p1ai/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Страничка Зрительского клуба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МогТЮЗ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: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hlinkClick r:id="rId4"/>
              </a:rPr>
              <a:t>https://mogtyz.ru/club/zriteli/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Сайт Александры Ершовой и Вячеслава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Букатова</a:t>
            </a:r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«Открытый урок»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hlinkClick r:id="rId5"/>
              </a:rPr>
              <a:t>http://www.openlesson.ru/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Сайт Всероссийской конференции памяти </a:t>
            </a:r>
            <a:r>
              <a:rPr lang="ru-RU" dirty="0" err="1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Л.А.Сулержицкого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. </a:t>
            </a: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Раздел «Тексты».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hlinkClick r:id="rId6"/>
              </a:rPr>
              <a:t>http://pediskus.ru/index/sbornik/0-17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</a:p>
          <a:p>
            <a:endParaRPr lang="ru-RU" dirty="0" smtClean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  <a:p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Сайт фестиваля «Пролог-Весна». Книжная полка: 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  <a:hlinkClick r:id="rId7"/>
              </a:rPr>
              <a:t>http://prolog-vesna.ru/knizhnaya-polka/</a:t>
            </a:r>
            <a:r>
              <a:rPr lang="ru-RU" dirty="0" smtClean="0">
                <a:solidFill>
                  <a:schemeClr val="accent5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ru-RU" dirty="0">
              <a:solidFill>
                <a:schemeClr val="accent5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290</TotalTime>
  <Words>2163</Words>
  <PresentationFormat>Экран (4:3)</PresentationFormat>
  <Paragraphs>209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Вокруг спектакля</vt:lpstr>
      <vt:lpstr>Слайд 2</vt:lpstr>
      <vt:lpstr>Что мешает восприятию искусства?</vt:lpstr>
      <vt:lpstr>Что умеет делать театр</vt:lpstr>
      <vt:lpstr>Как приглашать?</vt:lpstr>
      <vt:lpstr>Особенности восприятия</vt:lpstr>
      <vt:lpstr>Театральный урок до…</vt:lpstr>
      <vt:lpstr>Театральная тетрадь</vt:lpstr>
      <vt:lpstr>Слайд 9</vt:lpstr>
      <vt:lpstr>Много методик обсуждения</vt:lpstr>
      <vt:lpstr> Безоценочное интервью </vt:lpstr>
      <vt:lpstr>Обсуждение-рисование </vt:lpstr>
      <vt:lpstr>Слайд 13</vt:lpstr>
      <vt:lpstr>Игра и тренинг </vt:lpstr>
      <vt:lpstr>Контекстное обсуждение</vt:lpstr>
      <vt:lpstr> Шапка вопросов </vt:lpstr>
      <vt:lpstr>Блиц-диалог</vt:lpstr>
      <vt:lpstr>Слайд 18</vt:lpstr>
      <vt:lpstr>Читка как особый жанр</vt:lpstr>
      <vt:lpstr>Разнообразные клубные программы</vt:lpstr>
      <vt:lpstr>Слайд 21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Вокруг спектакля</dc:title>
  <dc:creator>Александра</dc:creator>
  <cp:lastModifiedBy>Александра</cp:lastModifiedBy>
  <cp:revision>275</cp:revision>
  <dcterms:created xsi:type="dcterms:W3CDTF">2019-02-16T07:43:54Z</dcterms:created>
  <dcterms:modified xsi:type="dcterms:W3CDTF">2022-02-02T13:10:58Z</dcterms:modified>
</cp:coreProperties>
</file>